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30"/>
  </p:notesMasterIdLst>
  <p:sldIdLst>
    <p:sldId id="400" r:id="rId2"/>
    <p:sldId id="401" r:id="rId3"/>
    <p:sldId id="406" r:id="rId4"/>
    <p:sldId id="407" r:id="rId5"/>
    <p:sldId id="365" r:id="rId6"/>
    <p:sldId id="366" r:id="rId7"/>
    <p:sldId id="369" r:id="rId8"/>
    <p:sldId id="404" r:id="rId9"/>
    <p:sldId id="410" r:id="rId10"/>
    <p:sldId id="333" r:id="rId11"/>
    <p:sldId id="411" r:id="rId12"/>
    <p:sldId id="412" r:id="rId13"/>
    <p:sldId id="387" r:id="rId14"/>
    <p:sldId id="389" r:id="rId15"/>
    <p:sldId id="370" r:id="rId16"/>
    <p:sldId id="371" r:id="rId17"/>
    <p:sldId id="372" r:id="rId18"/>
    <p:sldId id="403" r:id="rId19"/>
    <p:sldId id="413" r:id="rId20"/>
    <p:sldId id="414" r:id="rId21"/>
    <p:sldId id="405" r:id="rId22"/>
    <p:sldId id="402" r:id="rId23"/>
    <p:sldId id="351" r:id="rId24"/>
    <p:sldId id="390" r:id="rId25"/>
    <p:sldId id="353" r:id="rId26"/>
    <p:sldId id="352" r:id="rId27"/>
    <p:sldId id="408" r:id="rId28"/>
    <p:sldId id="367" r:id="rId2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4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E7E6E6"/>
    <a:srgbClr val="FFDBB6"/>
    <a:srgbClr val="CCCCCC"/>
    <a:srgbClr val="729FCF"/>
    <a:srgbClr val="D4EA6B"/>
    <a:srgbClr val="DA6262"/>
    <a:srgbClr val="4472C4"/>
    <a:srgbClr val="FF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22" autoAdjust="0"/>
    <p:restoredTop sz="96791" autoAdjust="0"/>
  </p:normalViewPr>
  <p:slideViewPr>
    <p:cSldViewPr showGuides="1">
      <p:cViewPr varScale="1">
        <p:scale>
          <a:sx n="130" d="100"/>
          <a:sy n="130" d="100"/>
        </p:scale>
        <p:origin x="99" y="192"/>
      </p:cViewPr>
      <p:guideLst>
        <p:guide orient="horz" pos="2160"/>
        <p:guide pos="74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A4457-C33F-47DA-90CD-F38B732147D0}" type="datetimeFigureOut">
              <a:rPr kumimoji="1" lang="ja-JP" altLang="en-US" smtClean="0"/>
              <a:t>2023/3/14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5276E-F286-441F-BEB3-FC9135AE55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98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10, 2021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3419856"/>
            <a:ext cx="12192000" cy="103632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880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795251"/>
            <a:ext cx="12192000" cy="174567"/>
          </a:xfrm>
          <a:prstGeom prst="rect">
            <a:avLst/>
          </a:prstGeom>
          <a:gradFill>
            <a:gsLst>
              <a:gs pos="31000">
                <a:srgbClr val="ADCDEA"/>
              </a:gs>
              <a:gs pos="7000">
                <a:srgbClr val="ADCDEA">
                  <a:alpha val="2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ADCDE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10, 2021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6360" y="476672"/>
            <a:ext cx="2743200" cy="365125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BABA54A-2E67-43D5-B19B-70D888C56A9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6389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10, 2021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795251"/>
            <a:ext cx="12192000" cy="174567"/>
          </a:xfrm>
          <a:prstGeom prst="rect">
            <a:avLst/>
          </a:prstGeom>
          <a:gradFill>
            <a:gsLst>
              <a:gs pos="31000">
                <a:srgbClr val="ADCDEA"/>
              </a:gs>
              <a:gs pos="7000">
                <a:srgbClr val="ADCDEA">
                  <a:alpha val="200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ADCDEA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631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Nov. 10, 2021</a:t>
            </a:r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741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3432" y="133102"/>
            <a:ext cx="10909178" cy="819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901" y="1217396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38502" y="44625"/>
            <a:ext cx="133559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ja-JP"/>
              <a:t>Nov. 10, 2021</a:t>
            </a:r>
            <a:endParaRPr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16480" y="260648"/>
            <a:ext cx="1656928" cy="2880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ja-JP"/>
              <a:t>K. Oyama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6360" y="47667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BABA54A-2E67-43D5-B19B-70D888C56A98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7" name="Picture 2" descr="é¢é£ç»å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1" y="133102"/>
            <a:ext cx="616515" cy="83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095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8" r:id="rId3"/>
    <p:sldLayoutId id="2147483739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Wingdings" panose="05000000000000000000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Wingdings 2" pitchFamily="18" charset="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580057/contributions/2382324/attachments/1394559/2131547/WP10_EDR_trigger_distribution_v3.pdf" TargetMode="External"/><Relationship Id="rId2" Type="http://schemas.openxmlformats.org/officeDocument/2006/relationships/hyperlink" Target="https://indico.cern.ch/event/580057/contributions/2382306/attachments/1390715/2135376/WP10_EDR_Timing_v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1166784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ora.uib.no/bora-xmlui/bitstream/handle/11250/2731420/epjconf_chep2020_02011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japan.xilinx.com/products/silicon-devices/fpga/rt-kintex-ultrascale.html#radiatio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818783/contributions/3598486/attachments/1950405/3237629/HGCAL-CHEF19-FS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8AFB93-55F9-42A8-A147-BF659AC5CD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 err="1"/>
              <a:t>FoCal</a:t>
            </a:r>
            <a:r>
              <a:rPr kumimoji="1" lang="en-US" altLang="ja-JP" sz="4000" dirty="0"/>
              <a:t> Readout and Trigger</a:t>
            </a:r>
            <a:endParaRPr kumimoji="1" lang="ja-JP" altLang="en-US" sz="40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43C445F-2AC2-439B-96BC-C103039F5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59110"/>
          </a:xfrm>
        </p:spPr>
        <p:txBody>
          <a:bodyPr/>
          <a:lstStyle/>
          <a:p>
            <a:r>
              <a:rPr kumimoji="1" lang="en-US" altLang="ja-JP" dirty="0"/>
              <a:t>K. Oyama</a:t>
            </a:r>
            <a:endParaRPr lang="en-US" altLang="ja-JP" dirty="0"/>
          </a:p>
          <a:p>
            <a:r>
              <a:rPr kumimoji="1" lang="en-US" altLang="ja-JP" dirty="0"/>
              <a:t>Nagasaki Institute of Applied Science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4D9F033-77EA-43F4-BFD9-636F644C621C}"/>
              </a:ext>
            </a:extLst>
          </p:cNvPr>
          <p:cNvSpPr txBox="1"/>
          <p:nvPr/>
        </p:nvSpPr>
        <p:spPr>
          <a:xfrm>
            <a:off x="855623" y="6525344"/>
            <a:ext cx="10480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/>
              <a:t>2nd International Workshop on Forward Physics and Forward Calorimeter Upgrade in ALICE, Tsukuba, JAPAN, 13, Mar. 2023</a:t>
            </a:r>
            <a:endParaRPr kumimoji="1" lang="ja-JP" alt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9101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ALPIDE requirements for triggered mode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0" y="1217396"/>
            <a:ext cx="11669709" cy="555997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ITS2 requires LM (Level minus one, designed for TRD) arrival at ~1.2 </a:t>
            </a:r>
            <a:r>
              <a:rPr kumimoji="1" lang="en-US" altLang="ja-JP" dirty="0">
                <a:sym typeface="Symbol" panose="05050102010706020507" pitchFamily="18" charset="2"/>
              </a:rPr>
              <a:t>s</a:t>
            </a:r>
          </a:p>
          <a:p>
            <a:pPr lvl="1"/>
            <a:r>
              <a:rPr kumimoji="1" lang="en-US" altLang="ja-JP" dirty="0"/>
              <a:t>distribution via CRU doesn't</a:t>
            </a:r>
            <a:r>
              <a:rPr lang="en-US" altLang="ja-JP" dirty="0"/>
              <a:t> fulfill the timing requirement (2.3 </a:t>
            </a:r>
            <a:r>
              <a:rPr lang="en-US" altLang="ja-JP" dirty="0">
                <a:sym typeface="Symbol" panose="05050102010706020507" pitchFamily="18" charset="2"/>
              </a:rPr>
              <a:t>s)</a:t>
            </a:r>
            <a:endParaRPr lang="en-US" altLang="ja-JP" dirty="0"/>
          </a:p>
          <a:p>
            <a:pPr lvl="1"/>
            <a:r>
              <a:rPr kumimoji="1" lang="en-US" altLang="ja-JP" dirty="0"/>
              <a:t>ITS2 took solution to directly send CTP LM to sensor through the RU</a:t>
            </a:r>
          </a:p>
          <a:p>
            <a:pPr lvl="1"/>
            <a:r>
              <a:rPr lang="en-US" altLang="ja-JP" dirty="0"/>
              <a:t>for details please see below (thanks Johan for providing this)</a:t>
            </a:r>
          </a:p>
          <a:p>
            <a:pPr lvl="2"/>
            <a:r>
              <a:rPr lang="en-US" altLang="ja-JP" sz="1000" dirty="0">
                <a:hlinkClick r:id="rId2"/>
              </a:rPr>
              <a:t>https://indico.cern.ch/event/580057/contributions/2382306/attachments/1390715/2135376/WP10_EDR_Timing_v6.pdf</a:t>
            </a:r>
            <a:endParaRPr lang="en-US" altLang="ja-JP" sz="1000" dirty="0"/>
          </a:p>
          <a:p>
            <a:pPr lvl="2"/>
            <a:r>
              <a:rPr lang="en-US" altLang="ja-JP" sz="1000" dirty="0">
                <a:hlinkClick r:id="rId3"/>
              </a:rPr>
              <a:t>https://indico.cern.ch/event/580057/contributions/2382324/attachments/1394559/2131547/WP10_EDR_trigger_distribution_v3.pdf</a:t>
            </a:r>
            <a:endParaRPr lang="en-US" altLang="ja-JP" sz="1000" dirty="0"/>
          </a:p>
          <a:p>
            <a:r>
              <a:rPr lang="en-US" altLang="ja-JP" dirty="0"/>
              <a:t>in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FoCal</a:t>
            </a:r>
            <a:r>
              <a:rPr kumimoji="1" lang="en-US" altLang="ja-JP" dirty="0"/>
              <a:t> case, we need to carefully</a:t>
            </a:r>
            <a:br>
              <a:rPr kumimoji="1" lang="en-US" altLang="ja-JP" dirty="0"/>
            </a:br>
            <a:r>
              <a:rPr kumimoji="1" lang="en-US" altLang="ja-JP" dirty="0"/>
              <a:t>think about how to trigger PIXEL by</a:t>
            </a:r>
            <a:br>
              <a:rPr kumimoji="1" lang="en-US" altLang="ja-JP" dirty="0"/>
            </a:br>
            <a:r>
              <a:rPr kumimoji="1" lang="en-US" altLang="ja-JP" dirty="0"/>
              <a:t>which trigger detector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only FIT will contribute to LM</a:t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dirty="0"/>
              <a:t>… only hadronic</a:t>
            </a:r>
          </a:p>
          <a:p>
            <a:pPr lvl="1"/>
            <a:r>
              <a:rPr lang="en-US" altLang="ja-JP" dirty="0"/>
              <a:t>UPC physics needs ZDC as</a:t>
            </a:r>
            <a:br>
              <a:rPr lang="en-US" altLang="ja-JP" dirty="0"/>
            </a:br>
            <a:r>
              <a:rPr lang="en-US" altLang="ja-JP" dirty="0"/>
              <a:t>trigger input but </a:t>
            </a:r>
            <a:r>
              <a:rPr lang="en-US" altLang="ja-JP" dirty="0">
                <a:solidFill>
                  <a:srgbClr val="FF0000"/>
                </a:solidFill>
              </a:rPr>
              <a:t>ZDC can’t do LM</a:t>
            </a:r>
          </a:p>
          <a:p>
            <a:pPr lvl="1"/>
            <a:r>
              <a:rPr lang="en-US" altLang="ja-JP" dirty="0" err="1"/>
              <a:t>FoCal</a:t>
            </a:r>
            <a:r>
              <a:rPr lang="en-US" altLang="ja-JP" dirty="0"/>
              <a:t> self trigger is only solution?</a:t>
            </a:r>
          </a:p>
          <a:p>
            <a:pPr lvl="1"/>
            <a:r>
              <a:rPr lang="en-US" altLang="ja-JP" dirty="0"/>
              <a:t>what’s other physics?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653" y="3392997"/>
            <a:ext cx="6984015" cy="3348372"/>
          </a:xfrm>
          <a:prstGeom prst="rect">
            <a:avLst/>
          </a:prstGeom>
        </p:spPr>
      </p:pic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10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3267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F35644-7281-4B31-A280-64015A1A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ALPIDE pile-up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109CB7-6F66-4086-8AEF-78C405943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1" y="1217397"/>
            <a:ext cx="10515600" cy="1347508"/>
          </a:xfrm>
        </p:spPr>
        <p:txBody>
          <a:bodyPr/>
          <a:lstStyle/>
          <a:p>
            <a:r>
              <a:rPr lang="en-US" altLang="ja-JP" dirty="0"/>
              <a:t>Event interval at 1 MHz min. bias operation can be below 1 </a:t>
            </a:r>
            <a:r>
              <a:rPr lang="el-GR" altLang="ja-JP" dirty="0">
                <a:sym typeface="Symbol" panose="05050102010706020507" pitchFamily="18" charset="2"/>
              </a:rPr>
              <a:t></a:t>
            </a:r>
            <a:r>
              <a:rPr lang="en-US" altLang="ja-JP" dirty="0"/>
              <a:t>s (40 BC)</a:t>
            </a:r>
          </a:p>
          <a:p>
            <a:r>
              <a:rPr lang="en-US" altLang="ja-JP" dirty="0"/>
              <a:t>Events from other interaction overlap in given ALPIDE data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35A02C8-33B5-464D-B9EA-42BE7951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E69251-FE39-4ABA-BC5E-20521327D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1F1E155C-C7A8-477F-A152-4664DC5BB10C}"/>
              </a:ext>
            </a:extLst>
          </p:cNvPr>
          <p:cNvGrpSpPr/>
          <p:nvPr/>
        </p:nvGrpSpPr>
        <p:grpSpPr>
          <a:xfrm>
            <a:off x="7415038" y="1755905"/>
            <a:ext cx="4680520" cy="828092"/>
            <a:chOff x="2783632" y="2672916"/>
            <a:chExt cx="5112568" cy="1764196"/>
          </a:xfrm>
        </p:grpSpPr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31A76DDE-A880-43B2-A8CF-DB224DA001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3632" y="3465004"/>
              <a:ext cx="1296144" cy="7200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4AD19F98-7AB7-4DAA-AF9D-0FC6FD55D787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78" y="3465004"/>
              <a:ext cx="770782" cy="32403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71094FA9-CD90-4D8D-98C5-D1930AB722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5078" y="3320988"/>
              <a:ext cx="518754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5560A10-861B-4C0E-B36F-BF1666BD3395}"/>
                </a:ext>
              </a:extLst>
            </p:cNvPr>
            <p:cNvCxnSpPr>
              <a:cxnSpLocks/>
            </p:cNvCxnSpPr>
            <p:nvPr/>
          </p:nvCxnSpPr>
          <p:spPr>
            <a:xfrm>
              <a:off x="4763852" y="3771038"/>
              <a:ext cx="576064" cy="3420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C9C2027E-AD08-4552-B296-36029BC759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2533" y="3627022"/>
              <a:ext cx="722101" cy="1422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5C0B8902-F5AB-473E-8331-E8ED60B52A62}"/>
                </a:ext>
              </a:extLst>
            </p:cNvPr>
            <p:cNvCxnSpPr>
              <a:cxnSpLocks/>
            </p:cNvCxnSpPr>
            <p:nvPr/>
          </p:nvCxnSpPr>
          <p:spPr>
            <a:xfrm>
              <a:off x="5498692" y="3625298"/>
              <a:ext cx="618614" cy="728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31127E48-D0E3-4697-B00B-3C4D923086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8692" y="3465004"/>
              <a:ext cx="561304" cy="1602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915F8F23-B400-40B7-9CED-3D552F91F58F}"/>
                </a:ext>
              </a:extLst>
            </p:cNvPr>
            <p:cNvCxnSpPr>
              <a:cxnSpLocks/>
            </p:cNvCxnSpPr>
            <p:nvPr/>
          </p:nvCxnSpPr>
          <p:spPr>
            <a:xfrm>
              <a:off x="6059996" y="3481282"/>
              <a:ext cx="540060" cy="1376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C078562B-A37C-49AA-8BA8-C91F1D6BCC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3680" y="3232702"/>
              <a:ext cx="474368" cy="2226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029D69EE-310C-46C6-B63D-C6C84D6733FE}"/>
                </a:ext>
              </a:extLst>
            </p:cNvPr>
            <p:cNvCxnSpPr>
              <a:cxnSpLocks/>
            </p:cNvCxnSpPr>
            <p:nvPr/>
          </p:nvCxnSpPr>
          <p:spPr>
            <a:xfrm>
              <a:off x="6064575" y="3703912"/>
              <a:ext cx="540060" cy="1376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528B5745-EE37-411C-ADAE-4722E3C83F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8259" y="3455332"/>
              <a:ext cx="474368" cy="2226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6DE0725E-CFE4-4761-982C-C53BB1B5A77D}"/>
                </a:ext>
              </a:extLst>
            </p:cNvPr>
            <p:cNvCxnSpPr>
              <a:cxnSpLocks/>
            </p:cNvCxnSpPr>
            <p:nvPr/>
          </p:nvCxnSpPr>
          <p:spPr>
            <a:xfrm>
              <a:off x="5339916" y="4113076"/>
              <a:ext cx="540060" cy="1376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CBBADD70-CD71-404A-9E3E-13E7B883BC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3600" y="3864496"/>
              <a:ext cx="474368" cy="2226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>
              <a:extLst>
                <a:ext uri="{FF2B5EF4-FFF2-40B4-BE49-F238E27FC236}">
                  <a16:creationId xmlns:a16="http://schemas.microsoft.com/office/drawing/2014/main" id="{A12B2130-60E8-442B-9D5F-E4A670DE3AEE}"/>
                </a:ext>
              </a:extLst>
            </p:cNvPr>
            <p:cNvCxnSpPr>
              <a:cxnSpLocks/>
            </p:cNvCxnSpPr>
            <p:nvPr/>
          </p:nvCxnSpPr>
          <p:spPr>
            <a:xfrm>
              <a:off x="4565473" y="3342534"/>
              <a:ext cx="576064" cy="34203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6050E3A6-D8E1-49EE-8ADF-71D6F9BD73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4154" y="3198518"/>
              <a:ext cx="722101" cy="1422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57AD88D7-8A82-48EC-B097-33CF21BC7278}"/>
                </a:ext>
              </a:extLst>
            </p:cNvPr>
            <p:cNvCxnSpPr>
              <a:cxnSpLocks/>
            </p:cNvCxnSpPr>
            <p:nvPr/>
          </p:nvCxnSpPr>
          <p:spPr>
            <a:xfrm>
              <a:off x="5300313" y="3196794"/>
              <a:ext cx="618614" cy="7287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92D99CAA-3A17-4866-A6F5-AB53465C06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0313" y="3036500"/>
              <a:ext cx="561304" cy="16029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0091357B-7DA7-467A-9B45-3BB8C30F3C97}"/>
                </a:ext>
              </a:extLst>
            </p:cNvPr>
            <p:cNvCxnSpPr>
              <a:cxnSpLocks/>
            </p:cNvCxnSpPr>
            <p:nvPr/>
          </p:nvCxnSpPr>
          <p:spPr>
            <a:xfrm>
              <a:off x="5861617" y="3052778"/>
              <a:ext cx="540060" cy="1376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4534C331-9905-42B6-B5C8-AE01948A65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5301" y="2804198"/>
              <a:ext cx="474368" cy="2226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2094CE15-E011-4BE6-AA22-2C4DC698609D}"/>
                </a:ext>
              </a:extLst>
            </p:cNvPr>
            <p:cNvCxnSpPr>
              <a:cxnSpLocks/>
            </p:cNvCxnSpPr>
            <p:nvPr/>
          </p:nvCxnSpPr>
          <p:spPr>
            <a:xfrm>
              <a:off x="5866196" y="3275408"/>
              <a:ext cx="540060" cy="1376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511FD826-668B-468E-B1F2-D9FD446C6B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9880" y="3026828"/>
              <a:ext cx="474368" cy="2226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B5C5194A-750B-4C94-A277-43A792B8FFA6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37" y="3684572"/>
              <a:ext cx="540060" cy="1376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5F60DF19-16B3-4A71-B90B-6D20577A2A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221" y="3435992"/>
              <a:ext cx="474368" cy="2226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37526F08-4877-49FD-9F20-F3F0C62B1D39}"/>
                </a:ext>
              </a:extLst>
            </p:cNvPr>
            <p:cNvCxnSpPr>
              <a:cxnSpLocks/>
            </p:cNvCxnSpPr>
            <p:nvPr/>
          </p:nvCxnSpPr>
          <p:spPr>
            <a:xfrm>
              <a:off x="5879976" y="4234635"/>
              <a:ext cx="540060" cy="1376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1E069C64-A58E-4B90-9120-91DE055D12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3660" y="3986055"/>
              <a:ext cx="474368" cy="22263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59DC5787-16E7-4B5E-9619-5E6A1E8A83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7083" y="3112658"/>
              <a:ext cx="722101" cy="14229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98E2F33-D2F7-41D9-8C4C-3D88AE029240}"/>
                </a:ext>
              </a:extLst>
            </p:cNvPr>
            <p:cNvCxnSpPr>
              <a:cxnSpLocks/>
            </p:cNvCxnSpPr>
            <p:nvPr/>
          </p:nvCxnSpPr>
          <p:spPr>
            <a:xfrm>
              <a:off x="6543383" y="3460625"/>
              <a:ext cx="695801" cy="529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6F26F759-50C9-4BC2-B65B-24F817C4BABE}"/>
                </a:ext>
              </a:extLst>
            </p:cNvPr>
            <p:cNvCxnSpPr>
              <a:cxnSpLocks/>
            </p:cNvCxnSpPr>
            <p:nvPr/>
          </p:nvCxnSpPr>
          <p:spPr>
            <a:xfrm>
              <a:off x="6600056" y="3831635"/>
              <a:ext cx="695801" cy="5292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>
              <a:extLst>
                <a:ext uri="{FF2B5EF4-FFF2-40B4-BE49-F238E27FC236}">
                  <a16:creationId xmlns:a16="http://schemas.microsoft.com/office/drawing/2014/main" id="{ECD5D6C9-1054-4216-A9B1-4B2A74A9A3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0056" y="3412304"/>
              <a:ext cx="695801" cy="2096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D79A7E11-3F56-4356-B0D1-CB045C204C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0931" y="3625298"/>
              <a:ext cx="278689" cy="1623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07109E47-0CAA-427B-AADF-E68349870A87}"/>
                </a:ext>
              </a:extLst>
            </p:cNvPr>
            <p:cNvCxnSpPr>
              <a:cxnSpLocks/>
            </p:cNvCxnSpPr>
            <p:nvPr/>
          </p:nvCxnSpPr>
          <p:spPr>
            <a:xfrm>
              <a:off x="6528048" y="3275409"/>
              <a:ext cx="767809" cy="33689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671B6273-71AE-4358-B5B0-8FCCF8F6C1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7896" y="4234635"/>
              <a:ext cx="470237" cy="1387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D61604B1-57CB-401D-A494-0C3A97141368}"/>
                </a:ext>
              </a:extLst>
            </p:cNvPr>
            <p:cNvCxnSpPr>
              <a:cxnSpLocks/>
            </p:cNvCxnSpPr>
            <p:nvPr/>
          </p:nvCxnSpPr>
          <p:spPr>
            <a:xfrm>
              <a:off x="6425635" y="4372236"/>
              <a:ext cx="390445" cy="648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2D21320D-F268-41FD-AA24-8D86ED482DAF}"/>
                </a:ext>
              </a:extLst>
            </p:cNvPr>
            <p:cNvCxnSpPr>
              <a:cxnSpLocks/>
            </p:cNvCxnSpPr>
            <p:nvPr/>
          </p:nvCxnSpPr>
          <p:spPr>
            <a:xfrm>
              <a:off x="6329669" y="2791341"/>
              <a:ext cx="390445" cy="648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0A4B0701-883A-466A-8ACE-83D4BD8B4F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0864" y="3003703"/>
              <a:ext cx="429250" cy="4240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4DF0438C-3648-430D-9590-3E9BB7847433}"/>
                </a:ext>
              </a:extLst>
            </p:cNvPr>
            <p:cNvCxnSpPr>
              <a:cxnSpLocks/>
            </p:cNvCxnSpPr>
            <p:nvPr/>
          </p:nvCxnSpPr>
          <p:spPr>
            <a:xfrm>
              <a:off x="6327241" y="3044512"/>
              <a:ext cx="392873" cy="2977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CDC1CE1A-0188-4C84-87FC-17D1AEA6B5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2532" y="2672916"/>
              <a:ext cx="258325" cy="10778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BEB9F69E-7507-4572-A0FF-762F00B684D9}"/>
                </a:ext>
              </a:extLst>
            </p:cNvPr>
            <p:cNvCxnSpPr>
              <a:cxnSpLocks/>
            </p:cNvCxnSpPr>
            <p:nvPr/>
          </p:nvCxnSpPr>
          <p:spPr>
            <a:xfrm>
              <a:off x="7229560" y="3106079"/>
              <a:ext cx="666640" cy="1596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3519B3A3-7BD8-4764-957B-FCF7372B80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9560" y="2957794"/>
              <a:ext cx="414612" cy="12830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181C45A2-A630-4521-BBCA-BA9E21A2D6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6613" y="3618883"/>
              <a:ext cx="409567" cy="1042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>
              <a:extLst>
                <a:ext uri="{FF2B5EF4-FFF2-40B4-BE49-F238E27FC236}">
                  <a16:creationId xmlns:a16="http://schemas.microsoft.com/office/drawing/2014/main" id="{D5F20FDD-E844-47A9-A23F-4B5D5C89F6C9}"/>
                </a:ext>
              </a:extLst>
            </p:cNvPr>
            <p:cNvCxnSpPr>
              <a:cxnSpLocks/>
            </p:cNvCxnSpPr>
            <p:nvPr/>
          </p:nvCxnSpPr>
          <p:spPr>
            <a:xfrm>
              <a:off x="7295857" y="3894993"/>
              <a:ext cx="420323" cy="8744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>
              <a:extLst>
                <a:ext uri="{FF2B5EF4-FFF2-40B4-BE49-F238E27FC236}">
                  <a16:creationId xmlns:a16="http://schemas.microsoft.com/office/drawing/2014/main" id="{6CFD1589-EE3B-4BAD-9C14-D17ADEB5018F}"/>
                </a:ext>
              </a:extLst>
            </p:cNvPr>
            <p:cNvCxnSpPr>
              <a:cxnSpLocks/>
            </p:cNvCxnSpPr>
            <p:nvPr/>
          </p:nvCxnSpPr>
          <p:spPr>
            <a:xfrm>
              <a:off x="7244476" y="3871035"/>
              <a:ext cx="4717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>
              <a:extLst>
                <a:ext uri="{FF2B5EF4-FFF2-40B4-BE49-F238E27FC236}">
                  <a16:creationId xmlns:a16="http://schemas.microsoft.com/office/drawing/2014/main" id="{A93CBB28-1790-4A65-A3ED-688A8756F16D}"/>
                </a:ext>
              </a:extLst>
            </p:cNvPr>
            <p:cNvCxnSpPr>
              <a:cxnSpLocks/>
            </p:cNvCxnSpPr>
            <p:nvPr/>
          </p:nvCxnSpPr>
          <p:spPr>
            <a:xfrm>
              <a:off x="6878133" y="4234635"/>
              <a:ext cx="471704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>
              <a:extLst>
                <a:ext uri="{FF2B5EF4-FFF2-40B4-BE49-F238E27FC236}">
                  <a16:creationId xmlns:a16="http://schemas.microsoft.com/office/drawing/2014/main" id="{FBE910E8-6705-4E5A-A04F-7F9B78CE17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8133" y="4113076"/>
              <a:ext cx="117967" cy="13760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3C0B513C-96D1-4013-B6EB-400B72C4BB21}"/>
              </a:ext>
            </a:extLst>
          </p:cNvPr>
          <p:cNvGrpSpPr/>
          <p:nvPr/>
        </p:nvGrpSpPr>
        <p:grpSpPr>
          <a:xfrm>
            <a:off x="7409256" y="1965499"/>
            <a:ext cx="4680520" cy="828092"/>
            <a:chOff x="2783632" y="2672916"/>
            <a:chExt cx="5112568" cy="1764196"/>
          </a:xfrm>
        </p:grpSpPr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B8B8D759-5A6E-4536-B4A7-14B1337E5F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3632" y="3465004"/>
              <a:ext cx="1296144" cy="72008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E9753177-04D3-4970-8A20-C62A4C7140FA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78" y="3465004"/>
              <a:ext cx="770782" cy="32403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551FCBDB-D2AB-487F-AE3A-C4BCC43551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5078" y="3320988"/>
              <a:ext cx="518754" cy="14401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62F92EED-7CEC-4800-AED9-BFE38AF36E92}"/>
                </a:ext>
              </a:extLst>
            </p:cNvPr>
            <p:cNvCxnSpPr>
              <a:cxnSpLocks/>
            </p:cNvCxnSpPr>
            <p:nvPr/>
          </p:nvCxnSpPr>
          <p:spPr>
            <a:xfrm>
              <a:off x="4763852" y="3771038"/>
              <a:ext cx="576064" cy="342038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91F8B9BF-0471-4F83-B1AA-9181A73B48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2533" y="3627022"/>
              <a:ext cx="722101" cy="14229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CAA0DC2C-E22D-47B0-AFDE-6C6F5874C9A5}"/>
                </a:ext>
              </a:extLst>
            </p:cNvPr>
            <p:cNvCxnSpPr>
              <a:cxnSpLocks/>
            </p:cNvCxnSpPr>
            <p:nvPr/>
          </p:nvCxnSpPr>
          <p:spPr>
            <a:xfrm>
              <a:off x="5498692" y="3625298"/>
              <a:ext cx="618614" cy="7287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C9D58500-25FA-4B1E-AFFF-7EDB15EC4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8692" y="3465004"/>
              <a:ext cx="561304" cy="16029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0E50D5B5-DFF8-4A10-A986-CCC1AE9B5155}"/>
                </a:ext>
              </a:extLst>
            </p:cNvPr>
            <p:cNvCxnSpPr>
              <a:cxnSpLocks/>
            </p:cNvCxnSpPr>
            <p:nvPr/>
          </p:nvCxnSpPr>
          <p:spPr>
            <a:xfrm>
              <a:off x="6059996" y="3481282"/>
              <a:ext cx="540060" cy="137601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6BEEAA85-F897-4255-98A9-1F473EF8D8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3680" y="3232702"/>
              <a:ext cx="474368" cy="22263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9350ACEC-D4E2-400C-AA4C-F95DB0F0D68D}"/>
                </a:ext>
              </a:extLst>
            </p:cNvPr>
            <p:cNvCxnSpPr>
              <a:cxnSpLocks/>
            </p:cNvCxnSpPr>
            <p:nvPr/>
          </p:nvCxnSpPr>
          <p:spPr>
            <a:xfrm>
              <a:off x="6064575" y="3703912"/>
              <a:ext cx="540060" cy="137601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35D99199-CE10-4D23-B0B1-A2A91B6C50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8259" y="3455332"/>
              <a:ext cx="474368" cy="22263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B4DD7864-0B8C-4027-BD4C-A41BAAAC3B97}"/>
                </a:ext>
              </a:extLst>
            </p:cNvPr>
            <p:cNvCxnSpPr>
              <a:cxnSpLocks/>
            </p:cNvCxnSpPr>
            <p:nvPr/>
          </p:nvCxnSpPr>
          <p:spPr>
            <a:xfrm>
              <a:off x="5339916" y="4113076"/>
              <a:ext cx="540060" cy="137601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214D71D3-18F3-42AD-BD17-F6A333BD24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3600" y="3864496"/>
              <a:ext cx="474368" cy="22263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11C0E4FE-71BA-460C-8B00-96EC9C3F5E3C}"/>
                </a:ext>
              </a:extLst>
            </p:cNvPr>
            <p:cNvCxnSpPr>
              <a:cxnSpLocks/>
            </p:cNvCxnSpPr>
            <p:nvPr/>
          </p:nvCxnSpPr>
          <p:spPr>
            <a:xfrm>
              <a:off x="4565473" y="3342534"/>
              <a:ext cx="576064" cy="342038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B40275E5-6CBA-4D22-9CF5-79042CA44F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4154" y="3198518"/>
              <a:ext cx="722101" cy="14229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967EEFC9-D143-42E6-BCC5-8B079F99D11B}"/>
                </a:ext>
              </a:extLst>
            </p:cNvPr>
            <p:cNvCxnSpPr>
              <a:cxnSpLocks/>
            </p:cNvCxnSpPr>
            <p:nvPr/>
          </p:nvCxnSpPr>
          <p:spPr>
            <a:xfrm>
              <a:off x="5300313" y="3196794"/>
              <a:ext cx="618614" cy="7287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C865AF52-5518-48E2-A2B4-A7BC9E78F2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0313" y="3036500"/>
              <a:ext cx="561304" cy="16029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3B68FDB7-70E1-48A3-86D8-F08FAA1D8D08}"/>
                </a:ext>
              </a:extLst>
            </p:cNvPr>
            <p:cNvCxnSpPr>
              <a:cxnSpLocks/>
            </p:cNvCxnSpPr>
            <p:nvPr/>
          </p:nvCxnSpPr>
          <p:spPr>
            <a:xfrm>
              <a:off x="5861617" y="3052778"/>
              <a:ext cx="540060" cy="137601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5026A651-0FEA-4AED-953D-33F48F0AD9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5301" y="2804198"/>
              <a:ext cx="474368" cy="22263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75758A0E-EF84-46FD-9F0D-6B1D9C9B6BC7}"/>
                </a:ext>
              </a:extLst>
            </p:cNvPr>
            <p:cNvCxnSpPr>
              <a:cxnSpLocks/>
            </p:cNvCxnSpPr>
            <p:nvPr/>
          </p:nvCxnSpPr>
          <p:spPr>
            <a:xfrm>
              <a:off x="5866196" y="3275408"/>
              <a:ext cx="540060" cy="137601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F136CBB2-E2A8-4851-A440-C55273FDE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9880" y="3026828"/>
              <a:ext cx="474368" cy="22263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4B1AD6D6-43DA-481C-BBA5-D5B6E24CA427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37" y="3684572"/>
              <a:ext cx="540060" cy="137601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801D1051-EFCD-4A05-97E3-5A3F63D14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221" y="3435992"/>
              <a:ext cx="474368" cy="22263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コネクタ 102">
              <a:extLst>
                <a:ext uri="{FF2B5EF4-FFF2-40B4-BE49-F238E27FC236}">
                  <a16:creationId xmlns:a16="http://schemas.microsoft.com/office/drawing/2014/main" id="{3E27615D-4B78-41AC-A50A-9918C843A489}"/>
                </a:ext>
              </a:extLst>
            </p:cNvPr>
            <p:cNvCxnSpPr>
              <a:cxnSpLocks/>
            </p:cNvCxnSpPr>
            <p:nvPr/>
          </p:nvCxnSpPr>
          <p:spPr>
            <a:xfrm>
              <a:off x="5879976" y="4234635"/>
              <a:ext cx="540060" cy="137601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>
              <a:extLst>
                <a:ext uri="{FF2B5EF4-FFF2-40B4-BE49-F238E27FC236}">
                  <a16:creationId xmlns:a16="http://schemas.microsoft.com/office/drawing/2014/main" id="{C3C6895B-AE99-4F4D-8C7E-1220C15732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3660" y="3986055"/>
              <a:ext cx="474368" cy="22263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コネクタ 104">
              <a:extLst>
                <a:ext uri="{FF2B5EF4-FFF2-40B4-BE49-F238E27FC236}">
                  <a16:creationId xmlns:a16="http://schemas.microsoft.com/office/drawing/2014/main" id="{A398DEAF-90DA-4E03-9FFB-72E5A723A4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7083" y="3112658"/>
              <a:ext cx="722101" cy="14229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DDD28CD4-FC18-41F4-879F-2F5730CFA84D}"/>
                </a:ext>
              </a:extLst>
            </p:cNvPr>
            <p:cNvCxnSpPr>
              <a:cxnSpLocks/>
            </p:cNvCxnSpPr>
            <p:nvPr/>
          </p:nvCxnSpPr>
          <p:spPr>
            <a:xfrm>
              <a:off x="6543383" y="3460625"/>
              <a:ext cx="695801" cy="52928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F4B7BEDF-F1A0-4137-8649-A061943D56F1}"/>
                </a:ext>
              </a:extLst>
            </p:cNvPr>
            <p:cNvCxnSpPr>
              <a:cxnSpLocks/>
            </p:cNvCxnSpPr>
            <p:nvPr/>
          </p:nvCxnSpPr>
          <p:spPr>
            <a:xfrm>
              <a:off x="6600056" y="3831635"/>
              <a:ext cx="695801" cy="52928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コネクタ 107">
              <a:extLst>
                <a:ext uri="{FF2B5EF4-FFF2-40B4-BE49-F238E27FC236}">
                  <a16:creationId xmlns:a16="http://schemas.microsoft.com/office/drawing/2014/main" id="{C0C6C943-F059-4F85-AF83-25DE06F66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0056" y="3412304"/>
              <a:ext cx="695801" cy="20965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D11481D2-11C0-4F86-953D-E91B38EEF2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0931" y="3625298"/>
              <a:ext cx="278689" cy="16233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6289AB30-63E1-4997-92BD-73139C8D102C}"/>
                </a:ext>
              </a:extLst>
            </p:cNvPr>
            <p:cNvCxnSpPr>
              <a:cxnSpLocks/>
            </p:cNvCxnSpPr>
            <p:nvPr/>
          </p:nvCxnSpPr>
          <p:spPr>
            <a:xfrm>
              <a:off x="6528048" y="3275409"/>
              <a:ext cx="767809" cy="336895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2633E693-0E61-4BDB-9FB2-70DBF720DC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7896" y="4234635"/>
              <a:ext cx="470237" cy="138712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>
              <a:extLst>
                <a:ext uri="{FF2B5EF4-FFF2-40B4-BE49-F238E27FC236}">
                  <a16:creationId xmlns:a16="http://schemas.microsoft.com/office/drawing/2014/main" id="{23B2AF6F-2BEA-45F1-8FC5-8A6547FC870E}"/>
                </a:ext>
              </a:extLst>
            </p:cNvPr>
            <p:cNvCxnSpPr>
              <a:cxnSpLocks/>
            </p:cNvCxnSpPr>
            <p:nvPr/>
          </p:nvCxnSpPr>
          <p:spPr>
            <a:xfrm>
              <a:off x="6425635" y="4372236"/>
              <a:ext cx="390445" cy="6487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線コネクタ 112">
              <a:extLst>
                <a:ext uri="{FF2B5EF4-FFF2-40B4-BE49-F238E27FC236}">
                  <a16:creationId xmlns:a16="http://schemas.microsoft.com/office/drawing/2014/main" id="{B52E3A69-2E58-4252-8E51-075C157C57D5}"/>
                </a:ext>
              </a:extLst>
            </p:cNvPr>
            <p:cNvCxnSpPr>
              <a:cxnSpLocks/>
            </p:cNvCxnSpPr>
            <p:nvPr/>
          </p:nvCxnSpPr>
          <p:spPr>
            <a:xfrm>
              <a:off x="6329669" y="2791341"/>
              <a:ext cx="390445" cy="6487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コネクタ 113">
              <a:extLst>
                <a:ext uri="{FF2B5EF4-FFF2-40B4-BE49-F238E27FC236}">
                  <a16:creationId xmlns:a16="http://schemas.microsoft.com/office/drawing/2014/main" id="{A4A6468A-ADC7-46D8-8C76-42158A8232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0864" y="3003703"/>
              <a:ext cx="429250" cy="4240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3F71A057-EEDB-4ED4-8CDA-CEC472924009}"/>
                </a:ext>
              </a:extLst>
            </p:cNvPr>
            <p:cNvCxnSpPr>
              <a:cxnSpLocks/>
            </p:cNvCxnSpPr>
            <p:nvPr/>
          </p:nvCxnSpPr>
          <p:spPr>
            <a:xfrm>
              <a:off x="6327241" y="3044512"/>
              <a:ext cx="392873" cy="29771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B73616FF-0730-4463-8C03-CA51C3E1F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2532" y="2672916"/>
              <a:ext cx="258325" cy="10778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D57F491A-CC6E-40AE-8A08-ABFD81C2E4A4}"/>
                </a:ext>
              </a:extLst>
            </p:cNvPr>
            <p:cNvCxnSpPr>
              <a:cxnSpLocks/>
            </p:cNvCxnSpPr>
            <p:nvPr/>
          </p:nvCxnSpPr>
          <p:spPr>
            <a:xfrm>
              <a:off x="7229560" y="3106079"/>
              <a:ext cx="666640" cy="159676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2AC52DA1-06CC-423C-83FD-25BABF5C7A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9560" y="2957794"/>
              <a:ext cx="414612" cy="12830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4018CBE6-D0E9-4005-917F-12FB8640CB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6613" y="3618883"/>
              <a:ext cx="409567" cy="10429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FC45F5BC-A315-49DE-8E7F-C3703EEE5F37}"/>
                </a:ext>
              </a:extLst>
            </p:cNvPr>
            <p:cNvCxnSpPr>
              <a:cxnSpLocks/>
            </p:cNvCxnSpPr>
            <p:nvPr/>
          </p:nvCxnSpPr>
          <p:spPr>
            <a:xfrm>
              <a:off x="7295857" y="3894993"/>
              <a:ext cx="420323" cy="87447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15DC43A2-6782-4DAA-9E9D-FB1B8C491373}"/>
                </a:ext>
              </a:extLst>
            </p:cNvPr>
            <p:cNvCxnSpPr>
              <a:cxnSpLocks/>
            </p:cNvCxnSpPr>
            <p:nvPr/>
          </p:nvCxnSpPr>
          <p:spPr>
            <a:xfrm>
              <a:off x="7244476" y="3871035"/>
              <a:ext cx="471704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D3B699A5-D07D-417D-9537-70E1991BCD17}"/>
                </a:ext>
              </a:extLst>
            </p:cNvPr>
            <p:cNvCxnSpPr>
              <a:cxnSpLocks/>
            </p:cNvCxnSpPr>
            <p:nvPr/>
          </p:nvCxnSpPr>
          <p:spPr>
            <a:xfrm>
              <a:off x="6878133" y="4234635"/>
              <a:ext cx="471704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A1B9059C-CE62-4C57-A962-CB25F48AF8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8133" y="4113076"/>
              <a:ext cx="117967" cy="137601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グループ化 124">
            <a:extLst>
              <a:ext uri="{FF2B5EF4-FFF2-40B4-BE49-F238E27FC236}">
                <a16:creationId xmlns:a16="http://schemas.microsoft.com/office/drawing/2014/main" id="{FEEE2EA4-76F7-434D-8A4E-9CEF05FEA7C5}"/>
              </a:ext>
            </a:extLst>
          </p:cNvPr>
          <p:cNvGrpSpPr/>
          <p:nvPr/>
        </p:nvGrpSpPr>
        <p:grpSpPr>
          <a:xfrm>
            <a:off x="7409256" y="2178552"/>
            <a:ext cx="4680520" cy="828092"/>
            <a:chOff x="2783632" y="2672916"/>
            <a:chExt cx="5112568" cy="1764196"/>
          </a:xfrm>
        </p:grpSpPr>
        <p:cxnSp>
          <p:nvCxnSpPr>
            <p:cNvPr id="126" name="直線コネクタ 125">
              <a:extLst>
                <a:ext uri="{FF2B5EF4-FFF2-40B4-BE49-F238E27FC236}">
                  <a16:creationId xmlns:a16="http://schemas.microsoft.com/office/drawing/2014/main" id="{FE66EA3D-B505-4ECE-B8C5-D8D0C08398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3632" y="3465004"/>
              <a:ext cx="1296144" cy="7200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>
              <a:extLst>
                <a:ext uri="{FF2B5EF4-FFF2-40B4-BE49-F238E27FC236}">
                  <a16:creationId xmlns:a16="http://schemas.microsoft.com/office/drawing/2014/main" id="{6A849751-055C-4348-B047-71CD36D43A46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78" y="3465004"/>
              <a:ext cx="770782" cy="3240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>
              <a:extLst>
                <a:ext uri="{FF2B5EF4-FFF2-40B4-BE49-F238E27FC236}">
                  <a16:creationId xmlns:a16="http://schemas.microsoft.com/office/drawing/2014/main" id="{C1B44948-5F98-4D9A-871F-4F5E24AFEC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5078" y="3320988"/>
              <a:ext cx="518754" cy="14401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>
              <a:extLst>
                <a:ext uri="{FF2B5EF4-FFF2-40B4-BE49-F238E27FC236}">
                  <a16:creationId xmlns:a16="http://schemas.microsoft.com/office/drawing/2014/main" id="{31A52E21-BDF3-42A1-BC80-24D99F7C1F96}"/>
                </a:ext>
              </a:extLst>
            </p:cNvPr>
            <p:cNvCxnSpPr>
              <a:cxnSpLocks/>
            </p:cNvCxnSpPr>
            <p:nvPr/>
          </p:nvCxnSpPr>
          <p:spPr>
            <a:xfrm>
              <a:off x="4763852" y="3771038"/>
              <a:ext cx="576064" cy="3420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>
              <a:extLst>
                <a:ext uri="{FF2B5EF4-FFF2-40B4-BE49-F238E27FC236}">
                  <a16:creationId xmlns:a16="http://schemas.microsoft.com/office/drawing/2014/main" id="{F57538B4-5910-463B-A41D-89914D3024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2533" y="3627022"/>
              <a:ext cx="722101" cy="1422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>
              <a:extLst>
                <a:ext uri="{FF2B5EF4-FFF2-40B4-BE49-F238E27FC236}">
                  <a16:creationId xmlns:a16="http://schemas.microsoft.com/office/drawing/2014/main" id="{6CA7DACD-D6BA-4E50-84D9-495A80770419}"/>
                </a:ext>
              </a:extLst>
            </p:cNvPr>
            <p:cNvCxnSpPr>
              <a:cxnSpLocks/>
            </p:cNvCxnSpPr>
            <p:nvPr/>
          </p:nvCxnSpPr>
          <p:spPr>
            <a:xfrm>
              <a:off x="5498692" y="3625298"/>
              <a:ext cx="618614" cy="728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>
              <a:extLst>
                <a:ext uri="{FF2B5EF4-FFF2-40B4-BE49-F238E27FC236}">
                  <a16:creationId xmlns:a16="http://schemas.microsoft.com/office/drawing/2014/main" id="{34DF35E6-8AB8-47EF-A6F3-CAD9B925FF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8692" y="3465004"/>
              <a:ext cx="561304" cy="1602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09A9B617-BDB4-462C-9BE0-61AC9D8392A4}"/>
                </a:ext>
              </a:extLst>
            </p:cNvPr>
            <p:cNvCxnSpPr>
              <a:cxnSpLocks/>
            </p:cNvCxnSpPr>
            <p:nvPr/>
          </p:nvCxnSpPr>
          <p:spPr>
            <a:xfrm>
              <a:off x="6059996" y="3481282"/>
              <a:ext cx="540060" cy="1376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>
              <a:extLst>
                <a:ext uri="{FF2B5EF4-FFF2-40B4-BE49-F238E27FC236}">
                  <a16:creationId xmlns:a16="http://schemas.microsoft.com/office/drawing/2014/main" id="{EAB0F7F5-1A90-4156-B95E-6C6184F8BD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3680" y="3232702"/>
              <a:ext cx="474368" cy="2226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>
              <a:extLst>
                <a:ext uri="{FF2B5EF4-FFF2-40B4-BE49-F238E27FC236}">
                  <a16:creationId xmlns:a16="http://schemas.microsoft.com/office/drawing/2014/main" id="{1B4EBFEC-9CA9-4A1C-84AA-81DE94421DC4}"/>
                </a:ext>
              </a:extLst>
            </p:cNvPr>
            <p:cNvCxnSpPr>
              <a:cxnSpLocks/>
            </p:cNvCxnSpPr>
            <p:nvPr/>
          </p:nvCxnSpPr>
          <p:spPr>
            <a:xfrm>
              <a:off x="6064575" y="3703912"/>
              <a:ext cx="540060" cy="1376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>
              <a:extLst>
                <a:ext uri="{FF2B5EF4-FFF2-40B4-BE49-F238E27FC236}">
                  <a16:creationId xmlns:a16="http://schemas.microsoft.com/office/drawing/2014/main" id="{F5987125-CB7B-4DC0-AEBA-A7DAB2A348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8259" y="3455332"/>
              <a:ext cx="474368" cy="2226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>
              <a:extLst>
                <a:ext uri="{FF2B5EF4-FFF2-40B4-BE49-F238E27FC236}">
                  <a16:creationId xmlns:a16="http://schemas.microsoft.com/office/drawing/2014/main" id="{22A50F0A-D495-42FD-A9AD-840538AF7FD0}"/>
                </a:ext>
              </a:extLst>
            </p:cNvPr>
            <p:cNvCxnSpPr>
              <a:cxnSpLocks/>
            </p:cNvCxnSpPr>
            <p:nvPr/>
          </p:nvCxnSpPr>
          <p:spPr>
            <a:xfrm>
              <a:off x="5339916" y="4113076"/>
              <a:ext cx="540060" cy="1376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>
              <a:extLst>
                <a:ext uri="{FF2B5EF4-FFF2-40B4-BE49-F238E27FC236}">
                  <a16:creationId xmlns:a16="http://schemas.microsoft.com/office/drawing/2014/main" id="{D7507204-F2AF-48E7-957E-6DC1BB2C2C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3600" y="3864496"/>
              <a:ext cx="474368" cy="2226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>
              <a:extLst>
                <a:ext uri="{FF2B5EF4-FFF2-40B4-BE49-F238E27FC236}">
                  <a16:creationId xmlns:a16="http://schemas.microsoft.com/office/drawing/2014/main" id="{460FE071-F0E2-4C5A-A335-606F788B10AD}"/>
                </a:ext>
              </a:extLst>
            </p:cNvPr>
            <p:cNvCxnSpPr>
              <a:cxnSpLocks/>
            </p:cNvCxnSpPr>
            <p:nvPr/>
          </p:nvCxnSpPr>
          <p:spPr>
            <a:xfrm>
              <a:off x="4565473" y="3342534"/>
              <a:ext cx="576064" cy="3420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>
              <a:extLst>
                <a:ext uri="{FF2B5EF4-FFF2-40B4-BE49-F238E27FC236}">
                  <a16:creationId xmlns:a16="http://schemas.microsoft.com/office/drawing/2014/main" id="{2EB49C9D-76BC-40B3-991E-BA2B0845E6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4154" y="3198518"/>
              <a:ext cx="722101" cy="1422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>
              <a:extLst>
                <a:ext uri="{FF2B5EF4-FFF2-40B4-BE49-F238E27FC236}">
                  <a16:creationId xmlns:a16="http://schemas.microsoft.com/office/drawing/2014/main" id="{B688C454-BFA1-4019-A13D-3D6F8533DDD5}"/>
                </a:ext>
              </a:extLst>
            </p:cNvPr>
            <p:cNvCxnSpPr>
              <a:cxnSpLocks/>
            </p:cNvCxnSpPr>
            <p:nvPr/>
          </p:nvCxnSpPr>
          <p:spPr>
            <a:xfrm>
              <a:off x="5300313" y="3196794"/>
              <a:ext cx="618614" cy="7287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>
              <a:extLst>
                <a:ext uri="{FF2B5EF4-FFF2-40B4-BE49-F238E27FC236}">
                  <a16:creationId xmlns:a16="http://schemas.microsoft.com/office/drawing/2014/main" id="{31DAFFB7-F452-4F58-BAD1-8146238ABE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0313" y="3036500"/>
              <a:ext cx="561304" cy="16029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>
              <a:extLst>
                <a:ext uri="{FF2B5EF4-FFF2-40B4-BE49-F238E27FC236}">
                  <a16:creationId xmlns:a16="http://schemas.microsoft.com/office/drawing/2014/main" id="{3BDFBF70-052A-458A-BDCB-6571EF25DE9D}"/>
                </a:ext>
              </a:extLst>
            </p:cNvPr>
            <p:cNvCxnSpPr>
              <a:cxnSpLocks/>
            </p:cNvCxnSpPr>
            <p:nvPr/>
          </p:nvCxnSpPr>
          <p:spPr>
            <a:xfrm>
              <a:off x="5861617" y="3052778"/>
              <a:ext cx="540060" cy="1376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線コネクタ 143">
              <a:extLst>
                <a:ext uri="{FF2B5EF4-FFF2-40B4-BE49-F238E27FC236}">
                  <a16:creationId xmlns:a16="http://schemas.microsoft.com/office/drawing/2014/main" id="{BB361552-EF37-4BD2-A95A-C1F7112189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5301" y="2804198"/>
              <a:ext cx="474368" cy="2226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直線コネクタ 144">
              <a:extLst>
                <a:ext uri="{FF2B5EF4-FFF2-40B4-BE49-F238E27FC236}">
                  <a16:creationId xmlns:a16="http://schemas.microsoft.com/office/drawing/2014/main" id="{92168785-DD1B-4947-A0C5-85B712576ECC}"/>
                </a:ext>
              </a:extLst>
            </p:cNvPr>
            <p:cNvCxnSpPr>
              <a:cxnSpLocks/>
            </p:cNvCxnSpPr>
            <p:nvPr/>
          </p:nvCxnSpPr>
          <p:spPr>
            <a:xfrm>
              <a:off x="5866196" y="3275408"/>
              <a:ext cx="540060" cy="1376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線コネクタ 145">
              <a:extLst>
                <a:ext uri="{FF2B5EF4-FFF2-40B4-BE49-F238E27FC236}">
                  <a16:creationId xmlns:a16="http://schemas.microsoft.com/office/drawing/2014/main" id="{D09AF0E6-A96F-4C0D-A47B-7D9A8185B5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59880" y="3026828"/>
              <a:ext cx="474368" cy="2226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線コネクタ 146">
              <a:extLst>
                <a:ext uri="{FF2B5EF4-FFF2-40B4-BE49-F238E27FC236}">
                  <a16:creationId xmlns:a16="http://schemas.microsoft.com/office/drawing/2014/main" id="{31B2955D-5E8B-488F-8F27-C0F9EA82548E}"/>
                </a:ext>
              </a:extLst>
            </p:cNvPr>
            <p:cNvCxnSpPr>
              <a:cxnSpLocks/>
            </p:cNvCxnSpPr>
            <p:nvPr/>
          </p:nvCxnSpPr>
          <p:spPr>
            <a:xfrm>
              <a:off x="5141537" y="3684572"/>
              <a:ext cx="540060" cy="1376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直線コネクタ 147">
              <a:extLst>
                <a:ext uri="{FF2B5EF4-FFF2-40B4-BE49-F238E27FC236}">
                  <a16:creationId xmlns:a16="http://schemas.microsoft.com/office/drawing/2014/main" id="{2D1AAF89-BD52-4DB9-989C-74FE58D9FA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35221" y="3435992"/>
              <a:ext cx="474368" cy="2226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線コネクタ 148">
              <a:extLst>
                <a:ext uri="{FF2B5EF4-FFF2-40B4-BE49-F238E27FC236}">
                  <a16:creationId xmlns:a16="http://schemas.microsoft.com/office/drawing/2014/main" id="{483CBDEC-6AE3-4F3C-B31E-C134588AA6E6}"/>
                </a:ext>
              </a:extLst>
            </p:cNvPr>
            <p:cNvCxnSpPr>
              <a:cxnSpLocks/>
            </p:cNvCxnSpPr>
            <p:nvPr/>
          </p:nvCxnSpPr>
          <p:spPr>
            <a:xfrm>
              <a:off x="5879976" y="4234635"/>
              <a:ext cx="540060" cy="1376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>
              <a:extLst>
                <a:ext uri="{FF2B5EF4-FFF2-40B4-BE49-F238E27FC236}">
                  <a16:creationId xmlns:a16="http://schemas.microsoft.com/office/drawing/2014/main" id="{95676733-7D86-4C60-9EB1-B2DBC92035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73660" y="3986055"/>
              <a:ext cx="474368" cy="22263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>
              <a:extLst>
                <a:ext uri="{FF2B5EF4-FFF2-40B4-BE49-F238E27FC236}">
                  <a16:creationId xmlns:a16="http://schemas.microsoft.com/office/drawing/2014/main" id="{09E800DF-E4FA-47DF-9611-0D7311197D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17083" y="3112658"/>
              <a:ext cx="722101" cy="14229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>
              <a:extLst>
                <a:ext uri="{FF2B5EF4-FFF2-40B4-BE49-F238E27FC236}">
                  <a16:creationId xmlns:a16="http://schemas.microsoft.com/office/drawing/2014/main" id="{69A6BB0E-11BF-4D05-AC1A-4BCA11935CEE}"/>
                </a:ext>
              </a:extLst>
            </p:cNvPr>
            <p:cNvCxnSpPr>
              <a:cxnSpLocks/>
            </p:cNvCxnSpPr>
            <p:nvPr/>
          </p:nvCxnSpPr>
          <p:spPr>
            <a:xfrm>
              <a:off x="6543383" y="3460625"/>
              <a:ext cx="695801" cy="5292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>
              <a:extLst>
                <a:ext uri="{FF2B5EF4-FFF2-40B4-BE49-F238E27FC236}">
                  <a16:creationId xmlns:a16="http://schemas.microsoft.com/office/drawing/2014/main" id="{78F4857A-EE0E-4E4E-8B21-65D69584895F}"/>
                </a:ext>
              </a:extLst>
            </p:cNvPr>
            <p:cNvCxnSpPr>
              <a:cxnSpLocks/>
            </p:cNvCxnSpPr>
            <p:nvPr/>
          </p:nvCxnSpPr>
          <p:spPr>
            <a:xfrm>
              <a:off x="6600056" y="3831635"/>
              <a:ext cx="695801" cy="5292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>
              <a:extLst>
                <a:ext uri="{FF2B5EF4-FFF2-40B4-BE49-F238E27FC236}">
                  <a16:creationId xmlns:a16="http://schemas.microsoft.com/office/drawing/2014/main" id="{1BD45EA4-F317-4C48-AD13-568D814F4E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0056" y="3412304"/>
              <a:ext cx="695801" cy="20965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>
              <a:extLst>
                <a:ext uri="{FF2B5EF4-FFF2-40B4-BE49-F238E27FC236}">
                  <a16:creationId xmlns:a16="http://schemas.microsoft.com/office/drawing/2014/main" id="{0CF8B878-7636-404C-AF0E-F0DF7982F2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40931" y="3625298"/>
              <a:ext cx="278689" cy="1623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>
              <a:extLst>
                <a:ext uri="{FF2B5EF4-FFF2-40B4-BE49-F238E27FC236}">
                  <a16:creationId xmlns:a16="http://schemas.microsoft.com/office/drawing/2014/main" id="{99C2F47F-E6E9-4E48-8497-D1DC853711B9}"/>
                </a:ext>
              </a:extLst>
            </p:cNvPr>
            <p:cNvCxnSpPr>
              <a:cxnSpLocks/>
            </p:cNvCxnSpPr>
            <p:nvPr/>
          </p:nvCxnSpPr>
          <p:spPr>
            <a:xfrm>
              <a:off x="6528048" y="3275409"/>
              <a:ext cx="767809" cy="33689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>
              <a:extLst>
                <a:ext uri="{FF2B5EF4-FFF2-40B4-BE49-F238E27FC236}">
                  <a16:creationId xmlns:a16="http://schemas.microsoft.com/office/drawing/2014/main" id="{938346BA-CC83-497C-BF3D-38A4695BD1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7896" y="4234635"/>
              <a:ext cx="470237" cy="1387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コネクタ 157">
              <a:extLst>
                <a:ext uri="{FF2B5EF4-FFF2-40B4-BE49-F238E27FC236}">
                  <a16:creationId xmlns:a16="http://schemas.microsoft.com/office/drawing/2014/main" id="{F905FA58-EB9E-4383-80C4-669985E4EEEF}"/>
                </a:ext>
              </a:extLst>
            </p:cNvPr>
            <p:cNvCxnSpPr>
              <a:cxnSpLocks/>
            </p:cNvCxnSpPr>
            <p:nvPr/>
          </p:nvCxnSpPr>
          <p:spPr>
            <a:xfrm>
              <a:off x="6425635" y="4372236"/>
              <a:ext cx="390445" cy="6487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コネクタ 158">
              <a:extLst>
                <a:ext uri="{FF2B5EF4-FFF2-40B4-BE49-F238E27FC236}">
                  <a16:creationId xmlns:a16="http://schemas.microsoft.com/office/drawing/2014/main" id="{B8022AA1-E022-4D6B-895E-D77C19CE4C77}"/>
                </a:ext>
              </a:extLst>
            </p:cNvPr>
            <p:cNvCxnSpPr>
              <a:cxnSpLocks/>
            </p:cNvCxnSpPr>
            <p:nvPr/>
          </p:nvCxnSpPr>
          <p:spPr>
            <a:xfrm>
              <a:off x="6329669" y="2791341"/>
              <a:ext cx="390445" cy="6487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線コネクタ 159">
              <a:extLst>
                <a:ext uri="{FF2B5EF4-FFF2-40B4-BE49-F238E27FC236}">
                  <a16:creationId xmlns:a16="http://schemas.microsoft.com/office/drawing/2014/main" id="{EC4A9E53-2C02-42C6-B5CB-7493B4FDAD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90864" y="3003703"/>
              <a:ext cx="429250" cy="4240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コネクタ 160">
              <a:extLst>
                <a:ext uri="{FF2B5EF4-FFF2-40B4-BE49-F238E27FC236}">
                  <a16:creationId xmlns:a16="http://schemas.microsoft.com/office/drawing/2014/main" id="{1401B957-589E-46C2-A4C1-5A18CD9150A3}"/>
                </a:ext>
              </a:extLst>
            </p:cNvPr>
            <p:cNvCxnSpPr>
              <a:cxnSpLocks/>
            </p:cNvCxnSpPr>
            <p:nvPr/>
          </p:nvCxnSpPr>
          <p:spPr>
            <a:xfrm>
              <a:off x="6327241" y="3044512"/>
              <a:ext cx="392873" cy="2977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>
              <a:extLst>
                <a:ext uri="{FF2B5EF4-FFF2-40B4-BE49-F238E27FC236}">
                  <a16:creationId xmlns:a16="http://schemas.microsoft.com/office/drawing/2014/main" id="{0A143456-E294-4BAB-BD1B-C053405DB5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2532" y="2672916"/>
              <a:ext cx="258325" cy="10778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>
              <a:extLst>
                <a:ext uri="{FF2B5EF4-FFF2-40B4-BE49-F238E27FC236}">
                  <a16:creationId xmlns:a16="http://schemas.microsoft.com/office/drawing/2014/main" id="{33E47515-615D-4F59-B0C6-914A7EB13AA9}"/>
                </a:ext>
              </a:extLst>
            </p:cNvPr>
            <p:cNvCxnSpPr>
              <a:cxnSpLocks/>
            </p:cNvCxnSpPr>
            <p:nvPr/>
          </p:nvCxnSpPr>
          <p:spPr>
            <a:xfrm>
              <a:off x="7229560" y="3106079"/>
              <a:ext cx="666640" cy="15967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コネクタ 163">
              <a:extLst>
                <a:ext uri="{FF2B5EF4-FFF2-40B4-BE49-F238E27FC236}">
                  <a16:creationId xmlns:a16="http://schemas.microsoft.com/office/drawing/2014/main" id="{8BE5F07E-036C-4FD0-9CC7-A87BC9658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9560" y="2957794"/>
              <a:ext cx="414612" cy="1283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コネクタ 164">
              <a:extLst>
                <a:ext uri="{FF2B5EF4-FFF2-40B4-BE49-F238E27FC236}">
                  <a16:creationId xmlns:a16="http://schemas.microsoft.com/office/drawing/2014/main" id="{18D227D7-54D0-4AB8-A85F-6047CC4BEC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6613" y="3618883"/>
              <a:ext cx="409567" cy="1042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>
              <a:extLst>
                <a:ext uri="{FF2B5EF4-FFF2-40B4-BE49-F238E27FC236}">
                  <a16:creationId xmlns:a16="http://schemas.microsoft.com/office/drawing/2014/main" id="{D19EC886-983A-4EAC-BE11-7B9FF66BBDAB}"/>
                </a:ext>
              </a:extLst>
            </p:cNvPr>
            <p:cNvCxnSpPr>
              <a:cxnSpLocks/>
            </p:cNvCxnSpPr>
            <p:nvPr/>
          </p:nvCxnSpPr>
          <p:spPr>
            <a:xfrm>
              <a:off x="7295857" y="3894993"/>
              <a:ext cx="420323" cy="874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コネクタ 166">
              <a:extLst>
                <a:ext uri="{FF2B5EF4-FFF2-40B4-BE49-F238E27FC236}">
                  <a16:creationId xmlns:a16="http://schemas.microsoft.com/office/drawing/2014/main" id="{131C9BB7-DB80-4A1A-8513-DA2898C3DC38}"/>
                </a:ext>
              </a:extLst>
            </p:cNvPr>
            <p:cNvCxnSpPr>
              <a:cxnSpLocks/>
            </p:cNvCxnSpPr>
            <p:nvPr/>
          </p:nvCxnSpPr>
          <p:spPr>
            <a:xfrm>
              <a:off x="7244476" y="3871035"/>
              <a:ext cx="47170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コネクタ 167">
              <a:extLst>
                <a:ext uri="{FF2B5EF4-FFF2-40B4-BE49-F238E27FC236}">
                  <a16:creationId xmlns:a16="http://schemas.microsoft.com/office/drawing/2014/main" id="{D2634DB1-520D-4742-963A-35834A9EDD5B}"/>
                </a:ext>
              </a:extLst>
            </p:cNvPr>
            <p:cNvCxnSpPr>
              <a:cxnSpLocks/>
            </p:cNvCxnSpPr>
            <p:nvPr/>
          </p:nvCxnSpPr>
          <p:spPr>
            <a:xfrm>
              <a:off x="6878133" y="4234635"/>
              <a:ext cx="47170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線コネクタ 168">
              <a:extLst>
                <a:ext uri="{FF2B5EF4-FFF2-40B4-BE49-F238E27FC236}">
                  <a16:creationId xmlns:a16="http://schemas.microsoft.com/office/drawing/2014/main" id="{F432A8D4-0085-472C-9309-DD5E4D0366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8133" y="4113076"/>
              <a:ext cx="117967" cy="1376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1" name="直線コネクタ 170">
            <a:extLst>
              <a:ext uri="{FF2B5EF4-FFF2-40B4-BE49-F238E27FC236}">
                <a16:creationId xmlns:a16="http://schemas.microsoft.com/office/drawing/2014/main" id="{58344FE2-91F8-44F0-8EB5-C535DEADC632}"/>
              </a:ext>
            </a:extLst>
          </p:cNvPr>
          <p:cNvCxnSpPr>
            <a:cxnSpLocks/>
          </p:cNvCxnSpPr>
          <p:nvPr/>
        </p:nvCxnSpPr>
        <p:spPr>
          <a:xfrm>
            <a:off x="1097491" y="3631981"/>
            <a:ext cx="85989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16C40A7D-1E98-47C9-BD0B-7719537C8338}"/>
              </a:ext>
            </a:extLst>
          </p:cNvPr>
          <p:cNvCxnSpPr>
            <a:cxnSpLocks/>
          </p:cNvCxnSpPr>
          <p:nvPr/>
        </p:nvCxnSpPr>
        <p:spPr>
          <a:xfrm flipV="1">
            <a:off x="1529489" y="3267661"/>
            <a:ext cx="0" cy="36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直線コネクタ 172">
            <a:extLst>
              <a:ext uri="{FF2B5EF4-FFF2-40B4-BE49-F238E27FC236}">
                <a16:creationId xmlns:a16="http://schemas.microsoft.com/office/drawing/2014/main" id="{220DD6E0-21BF-40F1-A103-87D69EA680CD}"/>
              </a:ext>
            </a:extLst>
          </p:cNvPr>
          <p:cNvCxnSpPr>
            <a:cxnSpLocks/>
          </p:cNvCxnSpPr>
          <p:nvPr/>
        </p:nvCxnSpPr>
        <p:spPr>
          <a:xfrm>
            <a:off x="1529489" y="3796110"/>
            <a:ext cx="1996763" cy="0"/>
          </a:xfrm>
          <a:prstGeom prst="line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F3CA350D-4C6E-4ED2-9A63-D07FF5DD212C}"/>
              </a:ext>
            </a:extLst>
          </p:cNvPr>
          <p:cNvSpPr txBox="1"/>
          <p:nvPr/>
        </p:nvSpPr>
        <p:spPr>
          <a:xfrm>
            <a:off x="2069549" y="3752061"/>
            <a:ext cx="8863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1.2 </a:t>
            </a:r>
            <a:r>
              <a:rPr lang="el-GR" altLang="ja-JP" dirty="0">
                <a:sym typeface="Symbol" panose="05050102010706020507" pitchFamily="18" charset="2"/>
              </a:rPr>
              <a:t></a:t>
            </a:r>
            <a:r>
              <a:rPr lang="en-US" altLang="ja-JP" dirty="0"/>
              <a:t>s</a:t>
            </a:r>
            <a:endParaRPr lang="ja-JP" altLang="en-US" dirty="0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72589B0B-2CA5-4B90-B038-B834A5A3E9C3}"/>
              </a:ext>
            </a:extLst>
          </p:cNvPr>
          <p:cNvSpPr/>
          <p:nvPr/>
        </p:nvSpPr>
        <p:spPr>
          <a:xfrm>
            <a:off x="1550597" y="2484920"/>
            <a:ext cx="4587454" cy="1142741"/>
          </a:xfrm>
          <a:custGeom>
            <a:avLst/>
            <a:gdLst>
              <a:gd name="connsiteX0" fmla="*/ 0 w 1887941"/>
              <a:gd name="connsiteY0" fmla="*/ 4550 h 4550"/>
              <a:gd name="connsiteX1" fmla="*/ 1887941 w 1887941"/>
              <a:gd name="connsiteY1" fmla="*/ 0 h 4550"/>
              <a:gd name="connsiteX0" fmla="*/ 0 w 10000"/>
              <a:gd name="connsiteY0" fmla="*/ 1096490 h 1096490"/>
              <a:gd name="connsiteX1" fmla="*/ 10000 w 10000"/>
              <a:gd name="connsiteY1" fmla="*/ 1086490 h 1096490"/>
              <a:gd name="connsiteX0" fmla="*/ 0 w 10000"/>
              <a:gd name="connsiteY0" fmla="*/ 1319980 h 1319980"/>
              <a:gd name="connsiteX1" fmla="*/ 10000 w 10000"/>
              <a:gd name="connsiteY1" fmla="*/ 1309980 h 131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319980">
                <a:moveTo>
                  <a:pt x="0" y="1319980"/>
                </a:moveTo>
                <a:cubicBezTo>
                  <a:pt x="3646" y="-1142950"/>
                  <a:pt x="6884" y="433459"/>
                  <a:pt x="10000" y="1309980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フリーフォーム: 図形 174">
            <a:extLst>
              <a:ext uri="{FF2B5EF4-FFF2-40B4-BE49-F238E27FC236}">
                <a16:creationId xmlns:a16="http://schemas.microsoft.com/office/drawing/2014/main" id="{6057FDB3-E75B-4298-B651-4E2B2CA929E6}"/>
              </a:ext>
            </a:extLst>
          </p:cNvPr>
          <p:cNvSpPr/>
          <p:nvPr/>
        </p:nvSpPr>
        <p:spPr>
          <a:xfrm>
            <a:off x="3164730" y="2616807"/>
            <a:ext cx="4587454" cy="987112"/>
          </a:xfrm>
          <a:custGeom>
            <a:avLst/>
            <a:gdLst>
              <a:gd name="connsiteX0" fmla="*/ 0 w 1887941"/>
              <a:gd name="connsiteY0" fmla="*/ 4550 h 4550"/>
              <a:gd name="connsiteX1" fmla="*/ 1887941 w 1887941"/>
              <a:gd name="connsiteY1" fmla="*/ 0 h 4550"/>
              <a:gd name="connsiteX0" fmla="*/ 0 w 10000"/>
              <a:gd name="connsiteY0" fmla="*/ 1096490 h 1096490"/>
              <a:gd name="connsiteX1" fmla="*/ 10000 w 10000"/>
              <a:gd name="connsiteY1" fmla="*/ 1086490 h 1096490"/>
              <a:gd name="connsiteX0" fmla="*/ 0 w 10000"/>
              <a:gd name="connsiteY0" fmla="*/ 1319980 h 1319980"/>
              <a:gd name="connsiteX1" fmla="*/ 10000 w 10000"/>
              <a:gd name="connsiteY1" fmla="*/ 1309980 h 131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319980">
                <a:moveTo>
                  <a:pt x="0" y="1319980"/>
                </a:moveTo>
                <a:cubicBezTo>
                  <a:pt x="3646" y="-1142950"/>
                  <a:pt x="6884" y="433459"/>
                  <a:pt x="10000" y="130998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7" name="フリーフォーム: 図形 266">
            <a:extLst>
              <a:ext uri="{FF2B5EF4-FFF2-40B4-BE49-F238E27FC236}">
                <a16:creationId xmlns:a16="http://schemas.microsoft.com/office/drawing/2014/main" id="{A35D51E3-C10F-4705-8692-9EFA7B3EAF6F}"/>
              </a:ext>
            </a:extLst>
          </p:cNvPr>
          <p:cNvSpPr/>
          <p:nvPr/>
        </p:nvSpPr>
        <p:spPr>
          <a:xfrm>
            <a:off x="4259796" y="2922637"/>
            <a:ext cx="4587454" cy="720000"/>
          </a:xfrm>
          <a:custGeom>
            <a:avLst/>
            <a:gdLst>
              <a:gd name="connsiteX0" fmla="*/ 0 w 1887941"/>
              <a:gd name="connsiteY0" fmla="*/ 4550 h 4550"/>
              <a:gd name="connsiteX1" fmla="*/ 1887941 w 1887941"/>
              <a:gd name="connsiteY1" fmla="*/ 0 h 4550"/>
              <a:gd name="connsiteX0" fmla="*/ 0 w 10000"/>
              <a:gd name="connsiteY0" fmla="*/ 1096490 h 1096490"/>
              <a:gd name="connsiteX1" fmla="*/ 10000 w 10000"/>
              <a:gd name="connsiteY1" fmla="*/ 1086490 h 1096490"/>
              <a:gd name="connsiteX0" fmla="*/ 0 w 10000"/>
              <a:gd name="connsiteY0" fmla="*/ 1319980 h 1319980"/>
              <a:gd name="connsiteX1" fmla="*/ 10000 w 10000"/>
              <a:gd name="connsiteY1" fmla="*/ 1309980 h 131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319980">
                <a:moveTo>
                  <a:pt x="0" y="1319980"/>
                </a:moveTo>
                <a:cubicBezTo>
                  <a:pt x="3646" y="-1142950"/>
                  <a:pt x="6884" y="433459"/>
                  <a:pt x="10000" y="130998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cxnSp>
        <p:nvCxnSpPr>
          <p:cNvPr id="268" name="直線矢印コネクタ 267">
            <a:extLst>
              <a:ext uri="{FF2B5EF4-FFF2-40B4-BE49-F238E27FC236}">
                <a16:creationId xmlns:a16="http://schemas.microsoft.com/office/drawing/2014/main" id="{FD97F640-4C4E-46ED-AD0C-CE3A66A576D4}"/>
              </a:ext>
            </a:extLst>
          </p:cNvPr>
          <p:cNvCxnSpPr>
            <a:cxnSpLocks/>
          </p:cNvCxnSpPr>
          <p:nvPr/>
        </p:nvCxnSpPr>
        <p:spPr>
          <a:xfrm flipV="1">
            <a:off x="3143672" y="3282637"/>
            <a:ext cx="0" cy="36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矢印コネクタ 268">
            <a:extLst>
              <a:ext uri="{FF2B5EF4-FFF2-40B4-BE49-F238E27FC236}">
                <a16:creationId xmlns:a16="http://schemas.microsoft.com/office/drawing/2014/main" id="{33937A1A-B8B2-4566-AE16-1968C5829782}"/>
              </a:ext>
            </a:extLst>
          </p:cNvPr>
          <p:cNvCxnSpPr>
            <a:cxnSpLocks/>
          </p:cNvCxnSpPr>
          <p:nvPr/>
        </p:nvCxnSpPr>
        <p:spPr>
          <a:xfrm flipV="1">
            <a:off x="4268209" y="3282637"/>
            <a:ext cx="0" cy="36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コネクタ 269">
            <a:extLst>
              <a:ext uri="{FF2B5EF4-FFF2-40B4-BE49-F238E27FC236}">
                <a16:creationId xmlns:a16="http://schemas.microsoft.com/office/drawing/2014/main" id="{72E8575F-8EE9-4FDA-A840-440333758808}"/>
              </a:ext>
            </a:extLst>
          </p:cNvPr>
          <p:cNvCxnSpPr>
            <a:cxnSpLocks/>
          </p:cNvCxnSpPr>
          <p:nvPr/>
        </p:nvCxnSpPr>
        <p:spPr>
          <a:xfrm>
            <a:off x="1097491" y="4360003"/>
            <a:ext cx="85989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09B33761-CAEE-449F-A32F-0DCEF5CBE1DB}"/>
              </a:ext>
            </a:extLst>
          </p:cNvPr>
          <p:cNvSpPr txBox="1"/>
          <p:nvPr/>
        </p:nvSpPr>
        <p:spPr>
          <a:xfrm>
            <a:off x="263352" y="4180003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trigger</a:t>
            </a:r>
            <a:endParaRPr kumimoji="1" lang="ja-JP" altLang="en-US" dirty="0"/>
          </a:p>
        </p:txBody>
      </p:sp>
      <p:cxnSp>
        <p:nvCxnSpPr>
          <p:cNvPr id="274" name="直線コネクタ 273">
            <a:extLst>
              <a:ext uri="{FF2B5EF4-FFF2-40B4-BE49-F238E27FC236}">
                <a16:creationId xmlns:a16="http://schemas.microsoft.com/office/drawing/2014/main" id="{5AA41078-6CB6-4E65-BDB3-16332BA65657}"/>
              </a:ext>
            </a:extLst>
          </p:cNvPr>
          <p:cNvCxnSpPr>
            <a:cxnSpLocks/>
          </p:cNvCxnSpPr>
          <p:nvPr/>
        </p:nvCxnSpPr>
        <p:spPr>
          <a:xfrm>
            <a:off x="1055784" y="3140824"/>
            <a:ext cx="8598909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線矢印コネクタ 274">
            <a:extLst>
              <a:ext uri="{FF2B5EF4-FFF2-40B4-BE49-F238E27FC236}">
                <a16:creationId xmlns:a16="http://schemas.microsoft.com/office/drawing/2014/main" id="{35AA0F46-D174-4749-AE99-28031928576E}"/>
              </a:ext>
            </a:extLst>
          </p:cNvPr>
          <p:cNvCxnSpPr>
            <a:cxnSpLocks/>
          </p:cNvCxnSpPr>
          <p:nvPr/>
        </p:nvCxnSpPr>
        <p:spPr>
          <a:xfrm flipV="1">
            <a:off x="3509709" y="3985027"/>
            <a:ext cx="0" cy="360000"/>
          </a:xfrm>
          <a:prstGeom prst="straightConnector1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線矢印コネクタ 275">
            <a:extLst>
              <a:ext uri="{FF2B5EF4-FFF2-40B4-BE49-F238E27FC236}">
                <a16:creationId xmlns:a16="http://schemas.microsoft.com/office/drawing/2014/main" id="{EB826128-ACED-4D8B-BF78-ABE0275DFC8E}"/>
              </a:ext>
            </a:extLst>
          </p:cNvPr>
          <p:cNvCxnSpPr>
            <a:cxnSpLocks/>
          </p:cNvCxnSpPr>
          <p:nvPr/>
        </p:nvCxnSpPr>
        <p:spPr>
          <a:xfrm flipV="1">
            <a:off x="5123892" y="4000003"/>
            <a:ext cx="0" cy="360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直線矢印コネクタ 276">
            <a:extLst>
              <a:ext uri="{FF2B5EF4-FFF2-40B4-BE49-F238E27FC236}">
                <a16:creationId xmlns:a16="http://schemas.microsoft.com/office/drawing/2014/main" id="{B965BA79-B5A9-4C75-B931-354CC9EEE6A0}"/>
              </a:ext>
            </a:extLst>
          </p:cNvPr>
          <p:cNvCxnSpPr>
            <a:cxnSpLocks/>
          </p:cNvCxnSpPr>
          <p:nvPr/>
        </p:nvCxnSpPr>
        <p:spPr>
          <a:xfrm flipV="1">
            <a:off x="6248429" y="4000003"/>
            <a:ext cx="0" cy="360000"/>
          </a:xfrm>
          <a:prstGeom prst="straightConnector1">
            <a:avLst/>
          </a:prstGeom>
          <a:ln w="28575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直線コネクタ 277">
            <a:extLst>
              <a:ext uri="{FF2B5EF4-FFF2-40B4-BE49-F238E27FC236}">
                <a16:creationId xmlns:a16="http://schemas.microsoft.com/office/drawing/2014/main" id="{0FCE94B1-E25D-454C-96AD-D42B7A039705}"/>
              </a:ext>
            </a:extLst>
          </p:cNvPr>
          <p:cNvCxnSpPr>
            <a:cxnSpLocks/>
          </p:cNvCxnSpPr>
          <p:nvPr/>
        </p:nvCxnSpPr>
        <p:spPr>
          <a:xfrm>
            <a:off x="1097491" y="4864059"/>
            <a:ext cx="85989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B8BA04AA-9649-4C82-B545-A209E22432F3}"/>
              </a:ext>
            </a:extLst>
          </p:cNvPr>
          <p:cNvSpPr/>
          <p:nvPr/>
        </p:nvSpPr>
        <p:spPr>
          <a:xfrm>
            <a:off x="1955540" y="4549335"/>
            <a:ext cx="3348372" cy="312353"/>
          </a:xfrm>
          <a:custGeom>
            <a:avLst/>
            <a:gdLst>
              <a:gd name="connsiteX0" fmla="*/ 0 w 798360"/>
              <a:gd name="connsiteY0" fmla="*/ 365141 h 365141"/>
              <a:gd name="connsiteX1" fmla="*/ 0 w 798360"/>
              <a:gd name="connsiteY1" fmla="*/ 0 h 365141"/>
              <a:gd name="connsiteX2" fmla="*/ 798360 w 798360"/>
              <a:gd name="connsiteY2" fmla="*/ 0 h 365141"/>
              <a:gd name="connsiteX3" fmla="*/ 798360 w 798360"/>
              <a:gd name="connsiteY3" fmla="*/ 365141 h 36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360" h="365141">
                <a:moveTo>
                  <a:pt x="0" y="365141"/>
                </a:moveTo>
                <a:lnTo>
                  <a:pt x="0" y="0"/>
                </a:lnTo>
                <a:lnTo>
                  <a:pt x="798360" y="0"/>
                </a:lnTo>
                <a:lnTo>
                  <a:pt x="798360" y="365141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9" name="フリーフォーム: 図形 278">
            <a:extLst>
              <a:ext uri="{FF2B5EF4-FFF2-40B4-BE49-F238E27FC236}">
                <a16:creationId xmlns:a16="http://schemas.microsoft.com/office/drawing/2014/main" id="{50E8861D-8E3C-4EEB-B5F7-867CCB6DDF5B}"/>
              </a:ext>
            </a:extLst>
          </p:cNvPr>
          <p:cNvSpPr/>
          <p:nvPr/>
        </p:nvSpPr>
        <p:spPr>
          <a:xfrm>
            <a:off x="3143672" y="4504019"/>
            <a:ext cx="3636404" cy="365141"/>
          </a:xfrm>
          <a:custGeom>
            <a:avLst/>
            <a:gdLst>
              <a:gd name="connsiteX0" fmla="*/ 0 w 798360"/>
              <a:gd name="connsiteY0" fmla="*/ 365141 h 365141"/>
              <a:gd name="connsiteX1" fmla="*/ 0 w 798360"/>
              <a:gd name="connsiteY1" fmla="*/ 0 h 365141"/>
              <a:gd name="connsiteX2" fmla="*/ 798360 w 798360"/>
              <a:gd name="connsiteY2" fmla="*/ 0 h 365141"/>
              <a:gd name="connsiteX3" fmla="*/ 798360 w 798360"/>
              <a:gd name="connsiteY3" fmla="*/ 365141 h 36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360" h="365141">
                <a:moveTo>
                  <a:pt x="0" y="365141"/>
                </a:moveTo>
                <a:lnTo>
                  <a:pt x="0" y="0"/>
                </a:lnTo>
                <a:lnTo>
                  <a:pt x="798360" y="0"/>
                </a:lnTo>
                <a:lnTo>
                  <a:pt x="798360" y="365141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0" name="フリーフォーム: 図形 279">
            <a:extLst>
              <a:ext uri="{FF2B5EF4-FFF2-40B4-BE49-F238E27FC236}">
                <a16:creationId xmlns:a16="http://schemas.microsoft.com/office/drawing/2014/main" id="{B66164EE-C9E2-4A90-89E3-9CC2B2C23C9F}"/>
              </a:ext>
            </a:extLst>
          </p:cNvPr>
          <p:cNvSpPr/>
          <p:nvPr/>
        </p:nvSpPr>
        <p:spPr>
          <a:xfrm>
            <a:off x="4259779" y="4451293"/>
            <a:ext cx="3132365" cy="410743"/>
          </a:xfrm>
          <a:custGeom>
            <a:avLst/>
            <a:gdLst>
              <a:gd name="connsiteX0" fmla="*/ 0 w 798360"/>
              <a:gd name="connsiteY0" fmla="*/ 365141 h 365141"/>
              <a:gd name="connsiteX1" fmla="*/ 0 w 798360"/>
              <a:gd name="connsiteY1" fmla="*/ 0 h 365141"/>
              <a:gd name="connsiteX2" fmla="*/ 798360 w 798360"/>
              <a:gd name="connsiteY2" fmla="*/ 0 h 365141"/>
              <a:gd name="connsiteX3" fmla="*/ 798360 w 798360"/>
              <a:gd name="connsiteY3" fmla="*/ 365141 h 365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8360" h="365141">
                <a:moveTo>
                  <a:pt x="0" y="365141"/>
                </a:moveTo>
                <a:lnTo>
                  <a:pt x="0" y="0"/>
                </a:lnTo>
                <a:lnTo>
                  <a:pt x="798360" y="0"/>
                </a:lnTo>
                <a:lnTo>
                  <a:pt x="798360" y="365141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DDAB7E97-F627-4AF9-9753-682F4ABC2BBA}"/>
              </a:ext>
            </a:extLst>
          </p:cNvPr>
          <p:cNvSpPr/>
          <p:nvPr/>
        </p:nvSpPr>
        <p:spPr>
          <a:xfrm>
            <a:off x="1191669" y="5411209"/>
            <a:ext cx="936104" cy="9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1" name="正方形/長方形 280">
            <a:extLst>
              <a:ext uri="{FF2B5EF4-FFF2-40B4-BE49-F238E27FC236}">
                <a16:creationId xmlns:a16="http://schemas.microsoft.com/office/drawing/2014/main" id="{8D91B8B4-EABE-4452-85A1-915881134D6B}"/>
              </a:ext>
            </a:extLst>
          </p:cNvPr>
          <p:cNvSpPr/>
          <p:nvPr/>
        </p:nvSpPr>
        <p:spPr>
          <a:xfrm>
            <a:off x="1335685" y="5555225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2" name="正方形/長方形 281">
            <a:extLst>
              <a:ext uri="{FF2B5EF4-FFF2-40B4-BE49-F238E27FC236}">
                <a16:creationId xmlns:a16="http://schemas.microsoft.com/office/drawing/2014/main" id="{B12C7A85-2955-4527-9D23-D77017D4B519}"/>
              </a:ext>
            </a:extLst>
          </p:cNvPr>
          <p:cNvSpPr/>
          <p:nvPr/>
        </p:nvSpPr>
        <p:spPr>
          <a:xfrm>
            <a:off x="1488085" y="5591229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3" name="正方形/長方形 282">
            <a:extLst>
              <a:ext uri="{FF2B5EF4-FFF2-40B4-BE49-F238E27FC236}">
                <a16:creationId xmlns:a16="http://schemas.microsoft.com/office/drawing/2014/main" id="{066968A4-0B30-493D-8704-6E9FE070C1AF}"/>
              </a:ext>
            </a:extLst>
          </p:cNvPr>
          <p:cNvSpPr/>
          <p:nvPr/>
        </p:nvSpPr>
        <p:spPr>
          <a:xfrm>
            <a:off x="1479701" y="5743629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4" name="正方形/長方形 283">
            <a:extLst>
              <a:ext uri="{FF2B5EF4-FFF2-40B4-BE49-F238E27FC236}">
                <a16:creationId xmlns:a16="http://schemas.microsoft.com/office/drawing/2014/main" id="{48F142DC-BF57-4CE5-AA34-F6DB592A1D29}"/>
              </a:ext>
            </a:extLst>
          </p:cNvPr>
          <p:cNvSpPr/>
          <p:nvPr/>
        </p:nvSpPr>
        <p:spPr>
          <a:xfrm>
            <a:off x="1479701" y="5555225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5" name="正方形/長方形 284">
            <a:extLst>
              <a:ext uri="{FF2B5EF4-FFF2-40B4-BE49-F238E27FC236}">
                <a16:creationId xmlns:a16="http://schemas.microsoft.com/office/drawing/2014/main" id="{48189987-DD65-4A7C-B174-EB727497CB6B}"/>
              </a:ext>
            </a:extLst>
          </p:cNvPr>
          <p:cNvSpPr/>
          <p:nvPr/>
        </p:nvSpPr>
        <p:spPr>
          <a:xfrm>
            <a:off x="1623717" y="5887645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6" name="正方形/長方形 285">
            <a:extLst>
              <a:ext uri="{FF2B5EF4-FFF2-40B4-BE49-F238E27FC236}">
                <a16:creationId xmlns:a16="http://schemas.microsoft.com/office/drawing/2014/main" id="{791C37A0-33AC-4F88-AC48-267C21EAAFDB}"/>
              </a:ext>
            </a:extLst>
          </p:cNvPr>
          <p:cNvSpPr/>
          <p:nvPr/>
        </p:nvSpPr>
        <p:spPr>
          <a:xfrm>
            <a:off x="1540853" y="5699241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7" name="正方形/長方形 286">
            <a:extLst>
              <a:ext uri="{FF2B5EF4-FFF2-40B4-BE49-F238E27FC236}">
                <a16:creationId xmlns:a16="http://schemas.microsoft.com/office/drawing/2014/main" id="{5CB9E6BC-6BBD-483F-B452-4243DD68F5A5}"/>
              </a:ext>
            </a:extLst>
          </p:cNvPr>
          <p:cNvSpPr/>
          <p:nvPr/>
        </p:nvSpPr>
        <p:spPr>
          <a:xfrm>
            <a:off x="1615337" y="5663237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8" name="正方形/長方形 287">
            <a:extLst>
              <a:ext uri="{FF2B5EF4-FFF2-40B4-BE49-F238E27FC236}">
                <a16:creationId xmlns:a16="http://schemas.microsoft.com/office/drawing/2014/main" id="{CAD06E4C-F801-4375-9AF8-5C7605F08382}"/>
              </a:ext>
            </a:extLst>
          </p:cNvPr>
          <p:cNvSpPr/>
          <p:nvPr/>
        </p:nvSpPr>
        <p:spPr>
          <a:xfrm>
            <a:off x="1532473" y="5519221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9" name="正方形/長方形 288">
            <a:extLst>
              <a:ext uri="{FF2B5EF4-FFF2-40B4-BE49-F238E27FC236}">
                <a16:creationId xmlns:a16="http://schemas.microsoft.com/office/drawing/2014/main" id="{5A50BECB-CC89-4452-B5F6-C700F77EB9ED}"/>
              </a:ext>
            </a:extLst>
          </p:cNvPr>
          <p:cNvSpPr/>
          <p:nvPr/>
        </p:nvSpPr>
        <p:spPr>
          <a:xfrm>
            <a:off x="1524089" y="5671621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0" name="正方形/長方形 289">
            <a:extLst>
              <a:ext uri="{FF2B5EF4-FFF2-40B4-BE49-F238E27FC236}">
                <a16:creationId xmlns:a16="http://schemas.microsoft.com/office/drawing/2014/main" id="{CD535FE4-6183-4008-8097-288883CF334C}"/>
              </a:ext>
            </a:extLst>
          </p:cNvPr>
          <p:cNvSpPr/>
          <p:nvPr/>
        </p:nvSpPr>
        <p:spPr>
          <a:xfrm>
            <a:off x="1759353" y="5663237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1" name="正方形/長方形 290">
            <a:extLst>
              <a:ext uri="{FF2B5EF4-FFF2-40B4-BE49-F238E27FC236}">
                <a16:creationId xmlns:a16="http://schemas.microsoft.com/office/drawing/2014/main" id="{78FA4551-F257-4F43-B116-17A14A258C3A}"/>
              </a:ext>
            </a:extLst>
          </p:cNvPr>
          <p:cNvSpPr/>
          <p:nvPr/>
        </p:nvSpPr>
        <p:spPr>
          <a:xfrm>
            <a:off x="1668105" y="5815637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2" name="正方形/長方形 291">
            <a:extLst>
              <a:ext uri="{FF2B5EF4-FFF2-40B4-BE49-F238E27FC236}">
                <a16:creationId xmlns:a16="http://schemas.microsoft.com/office/drawing/2014/main" id="{382457E5-23FC-47E6-AE6C-23BB2DFE6C2F}"/>
              </a:ext>
            </a:extLst>
          </p:cNvPr>
          <p:cNvSpPr/>
          <p:nvPr/>
        </p:nvSpPr>
        <p:spPr>
          <a:xfrm>
            <a:off x="1820505" y="5807253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3" name="正方形/長方形 292">
            <a:extLst>
              <a:ext uri="{FF2B5EF4-FFF2-40B4-BE49-F238E27FC236}">
                <a16:creationId xmlns:a16="http://schemas.microsoft.com/office/drawing/2014/main" id="{37365883-3632-478E-80E7-1C3962B1F545}"/>
              </a:ext>
            </a:extLst>
          </p:cNvPr>
          <p:cNvSpPr/>
          <p:nvPr/>
        </p:nvSpPr>
        <p:spPr>
          <a:xfrm>
            <a:off x="1678961" y="5707625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4" name="正方形/長方形 293">
            <a:extLst>
              <a:ext uri="{FF2B5EF4-FFF2-40B4-BE49-F238E27FC236}">
                <a16:creationId xmlns:a16="http://schemas.microsoft.com/office/drawing/2014/main" id="{829CEAD9-9DEF-4F37-88DC-6E3F8A70AAB6}"/>
              </a:ext>
            </a:extLst>
          </p:cNvPr>
          <p:cNvSpPr/>
          <p:nvPr/>
        </p:nvSpPr>
        <p:spPr>
          <a:xfrm>
            <a:off x="1668105" y="5735245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5" name="正方形/長方形 294">
            <a:extLst>
              <a:ext uri="{FF2B5EF4-FFF2-40B4-BE49-F238E27FC236}">
                <a16:creationId xmlns:a16="http://schemas.microsoft.com/office/drawing/2014/main" id="{7A989A56-05F1-40CF-A6F5-1EE4F9EAD73D}"/>
              </a:ext>
            </a:extLst>
          </p:cNvPr>
          <p:cNvSpPr/>
          <p:nvPr/>
        </p:nvSpPr>
        <p:spPr>
          <a:xfrm>
            <a:off x="1659721" y="5887645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6" name="正方形/長方形 295">
            <a:extLst>
              <a:ext uri="{FF2B5EF4-FFF2-40B4-BE49-F238E27FC236}">
                <a16:creationId xmlns:a16="http://schemas.microsoft.com/office/drawing/2014/main" id="{E88E8A89-68C8-4015-A965-B3767F13AC91}"/>
              </a:ext>
            </a:extLst>
          </p:cNvPr>
          <p:cNvSpPr/>
          <p:nvPr/>
        </p:nvSpPr>
        <p:spPr>
          <a:xfrm>
            <a:off x="1822977" y="5707625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7" name="正方形/長方形 296">
            <a:extLst>
              <a:ext uri="{FF2B5EF4-FFF2-40B4-BE49-F238E27FC236}">
                <a16:creationId xmlns:a16="http://schemas.microsoft.com/office/drawing/2014/main" id="{522911F8-476F-417D-9139-A991CA653700}"/>
              </a:ext>
            </a:extLst>
          </p:cNvPr>
          <p:cNvSpPr/>
          <p:nvPr/>
        </p:nvSpPr>
        <p:spPr>
          <a:xfrm>
            <a:off x="1803737" y="6031661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67EA81D8-2D55-4DC0-8FEB-04D13DD111D5}"/>
              </a:ext>
            </a:extLst>
          </p:cNvPr>
          <p:cNvSpPr/>
          <p:nvPr/>
        </p:nvSpPr>
        <p:spPr>
          <a:xfrm>
            <a:off x="1720873" y="5843257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9" name="正方形/長方形 298">
            <a:extLst>
              <a:ext uri="{FF2B5EF4-FFF2-40B4-BE49-F238E27FC236}">
                <a16:creationId xmlns:a16="http://schemas.microsoft.com/office/drawing/2014/main" id="{C19E4B7E-C941-4B8E-8E7A-4EC008B4553C}"/>
              </a:ext>
            </a:extLst>
          </p:cNvPr>
          <p:cNvSpPr/>
          <p:nvPr/>
        </p:nvSpPr>
        <p:spPr>
          <a:xfrm>
            <a:off x="1795357" y="5807253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35584E8E-69F6-4D20-8C9A-C82BADFC9FE3}"/>
              </a:ext>
            </a:extLst>
          </p:cNvPr>
          <p:cNvSpPr/>
          <p:nvPr/>
        </p:nvSpPr>
        <p:spPr>
          <a:xfrm>
            <a:off x="1875749" y="5671621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1" name="正方形/長方形 300">
            <a:extLst>
              <a:ext uri="{FF2B5EF4-FFF2-40B4-BE49-F238E27FC236}">
                <a16:creationId xmlns:a16="http://schemas.microsoft.com/office/drawing/2014/main" id="{244C8F97-4B56-48A4-9A29-73667CEF2497}"/>
              </a:ext>
            </a:extLst>
          </p:cNvPr>
          <p:cNvSpPr/>
          <p:nvPr/>
        </p:nvSpPr>
        <p:spPr>
          <a:xfrm>
            <a:off x="1704109" y="5815637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2" name="正方形/長方形 301">
            <a:extLst>
              <a:ext uri="{FF2B5EF4-FFF2-40B4-BE49-F238E27FC236}">
                <a16:creationId xmlns:a16="http://schemas.microsoft.com/office/drawing/2014/main" id="{8ED22D94-7DD9-4282-8A88-628A6EC7D84A}"/>
              </a:ext>
            </a:extLst>
          </p:cNvPr>
          <p:cNvSpPr/>
          <p:nvPr/>
        </p:nvSpPr>
        <p:spPr>
          <a:xfrm>
            <a:off x="1939373" y="5807253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3" name="正方形/長方形 302">
            <a:extLst>
              <a:ext uri="{FF2B5EF4-FFF2-40B4-BE49-F238E27FC236}">
                <a16:creationId xmlns:a16="http://schemas.microsoft.com/office/drawing/2014/main" id="{303854DD-AABA-41DF-851E-A0DA80D9C892}"/>
              </a:ext>
            </a:extLst>
          </p:cNvPr>
          <p:cNvSpPr/>
          <p:nvPr/>
        </p:nvSpPr>
        <p:spPr>
          <a:xfrm>
            <a:off x="1848125" y="5959653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4" name="正方形/長方形 303">
            <a:extLst>
              <a:ext uri="{FF2B5EF4-FFF2-40B4-BE49-F238E27FC236}">
                <a16:creationId xmlns:a16="http://schemas.microsoft.com/office/drawing/2014/main" id="{88CC2426-FE2F-4533-9800-AEF9FC096989}"/>
              </a:ext>
            </a:extLst>
          </p:cNvPr>
          <p:cNvSpPr/>
          <p:nvPr/>
        </p:nvSpPr>
        <p:spPr>
          <a:xfrm>
            <a:off x="2000525" y="5951269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8AC4436C-B7DD-4CA0-8285-E93C274A243D}"/>
              </a:ext>
            </a:extLst>
          </p:cNvPr>
          <p:cNvSpPr/>
          <p:nvPr/>
        </p:nvSpPr>
        <p:spPr>
          <a:xfrm>
            <a:off x="1725825" y="5879265"/>
            <a:ext cx="36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6" name="正方形/長方形 305">
            <a:extLst>
              <a:ext uri="{FF2B5EF4-FFF2-40B4-BE49-F238E27FC236}">
                <a16:creationId xmlns:a16="http://schemas.microsoft.com/office/drawing/2014/main" id="{384BCCE1-19AF-4970-B25E-C50D5E0DCACA}"/>
              </a:ext>
            </a:extLst>
          </p:cNvPr>
          <p:cNvSpPr/>
          <p:nvPr/>
        </p:nvSpPr>
        <p:spPr>
          <a:xfrm>
            <a:off x="1714969" y="5906885"/>
            <a:ext cx="36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7" name="正方形/長方形 306">
            <a:extLst>
              <a:ext uri="{FF2B5EF4-FFF2-40B4-BE49-F238E27FC236}">
                <a16:creationId xmlns:a16="http://schemas.microsoft.com/office/drawing/2014/main" id="{61C5C4FF-8A48-4892-9274-92DFE9FBB5F2}"/>
              </a:ext>
            </a:extLst>
          </p:cNvPr>
          <p:cNvSpPr/>
          <p:nvPr/>
        </p:nvSpPr>
        <p:spPr>
          <a:xfrm>
            <a:off x="1706585" y="6059285"/>
            <a:ext cx="36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8" name="正方形/長方形 307">
            <a:extLst>
              <a:ext uri="{FF2B5EF4-FFF2-40B4-BE49-F238E27FC236}">
                <a16:creationId xmlns:a16="http://schemas.microsoft.com/office/drawing/2014/main" id="{6AD2D6E4-9D0B-42E7-AAFF-920C7ADBD04A}"/>
              </a:ext>
            </a:extLst>
          </p:cNvPr>
          <p:cNvSpPr/>
          <p:nvPr/>
        </p:nvSpPr>
        <p:spPr>
          <a:xfrm>
            <a:off x="1421029" y="5879265"/>
            <a:ext cx="36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9" name="正方形/長方形 308">
            <a:extLst>
              <a:ext uri="{FF2B5EF4-FFF2-40B4-BE49-F238E27FC236}">
                <a16:creationId xmlns:a16="http://schemas.microsoft.com/office/drawing/2014/main" id="{807AD791-DBA9-4B0D-AC2F-F4CC29269EF7}"/>
              </a:ext>
            </a:extLst>
          </p:cNvPr>
          <p:cNvSpPr/>
          <p:nvPr/>
        </p:nvSpPr>
        <p:spPr>
          <a:xfrm>
            <a:off x="1401789" y="6203301"/>
            <a:ext cx="36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0" name="正方形/長方形 309">
            <a:extLst>
              <a:ext uri="{FF2B5EF4-FFF2-40B4-BE49-F238E27FC236}">
                <a16:creationId xmlns:a16="http://schemas.microsoft.com/office/drawing/2014/main" id="{B9C32846-3326-4837-8976-1516D9A20880}"/>
              </a:ext>
            </a:extLst>
          </p:cNvPr>
          <p:cNvSpPr/>
          <p:nvPr/>
        </p:nvSpPr>
        <p:spPr>
          <a:xfrm>
            <a:off x="1767737" y="6014897"/>
            <a:ext cx="36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4162576F-7A76-4B7E-96E3-6BBBBE0A8F4E}"/>
              </a:ext>
            </a:extLst>
          </p:cNvPr>
          <p:cNvSpPr/>
          <p:nvPr/>
        </p:nvSpPr>
        <p:spPr>
          <a:xfrm>
            <a:off x="1393409" y="5978893"/>
            <a:ext cx="36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2" name="正方形/長方形 311">
            <a:extLst>
              <a:ext uri="{FF2B5EF4-FFF2-40B4-BE49-F238E27FC236}">
                <a16:creationId xmlns:a16="http://schemas.microsoft.com/office/drawing/2014/main" id="{E91C5CD4-A653-4BB8-B93D-E63F25F42D7A}"/>
              </a:ext>
            </a:extLst>
          </p:cNvPr>
          <p:cNvSpPr/>
          <p:nvPr/>
        </p:nvSpPr>
        <p:spPr>
          <a:xfrm>
            <a:off x="1473801" y="5843261"/>
            <a:ext cx="36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3" name="正方形/長方形 312">
            <a:extLst>
              <a:ext uri="{FF2B5EF4-FFF2-40B4-BE49-F238E27FC236}">
                <a16:creationId xmlns:a16="http://schemas.microsoft.com/office/drawing/2014/main" id="{50F36089-2E5A-4523-93EF-C50F5F470F06}"/>
              </a:ext>
            </a:extLst>
          </p:cNvPr>
          <p:cNvSpPr/>
          <p:nvPr/>
        </p:nvSpPr>
        <p:spPr>
          <a:xfrm>
            <a:off x="1750973" y="5987277"/>
            <a:ext cx="36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4" name="正方形/長方形 313">
            <a:extLst>
              <a:ext uri="{FF2B5EF4-FFF2-40B4-BE49-F238E27FC236}">
                <a16:creationId xmlns:a16="http://schemas.microsoft.com/office/drawing/2014/main" id="{9F796004-E59B-416F-8F37-A2A147F00738}"/>
              </a:ext>
            </a:extLst>
          </p:cNvPr>
          <p:cNvSpPr/>
          <p:nvPr/>
        </p:nvSpPr>
        <p:spPr>
          <a:xfrm>
            <a:off x="1537425" y="5978893"/>
            <a:ext cx="36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5" name="正方形/長方形 314">
            <a:extLst>
              <a:ext uri="{FF2B5EF4-FFF2-40B4-BE49-F238E27FC236}">
                <a16:creationId xmlns:a16="http://schemas.microsoft.com/office/drawing/2014/main" id="{C44ACE5F-A8C4-47AA-8395-51FB9CC7249E}"/>
              </a:ext>
            </a:extLst>
          </p:cNvPr>
          <p:cNvSpPr/>
          <p:nvPr/>
        </p:nvSpPr>
        <p:spPr>
          <a:xfrm>
            <a:off x="1446177" y="6131293"/>
            <a:ext cx="36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6" name="正方形/長方形 315">
            <a:extLst>
              <a:ext uri="{FF2B5EF4-FFF2-40B4-BE49-F238E27FC236}">
                <a16:creationId xmlns:a16="http://schemas.microsoft.com/office/drawing/2014/main" id="{5EA6FB6E-1C17-4648-B464-1CC281D38BDA}"/>
              </a:ext>
            </a:extLst>
          </p:cNvPr>
          <p:cNvSpPr/>
          <p:nvPr/>
        </p:nvSpPr>
        <p:spPr>
          <a:xfrm>
            <a:off x="1598577" y="6122909"/>
            <a:ext cx="36000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7" name="正方形/長方形 316">
            <a:extLst>
              <a:ext uri="{FF2B5EF4-FFF2-40B4-BE49-F238E27FC236}">
                <a16:creationId xmlns:a16="http://schemas.microsoft.com/office/drawing/2014/main" id="{4FED8A84-E22C-42AB-9BDF-34E9A0C179C2}"/>
              </a:ext>
            </a:extLst>
          </p:cNvPr>
          <p:cNvSpPr/>
          <p:nvPr/>
        </p:nvSpPr>
        <p:spPr>
          <a:xfrm>
            <a:off x="2936629" y="5411209"/>
            <a:ext cx="936104" cy="9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2A17613-857B-4B0D-B8C8-C9DC1F2B6BC2}"/>
              </a:ext>
            </a:extLst>
          </p:cNvPr>
          <p:cNvSpPr/>
          <p:nvPr/>
        </p:nvSpPr>
        <p:spPr>
          <a:xfrm>
            <a:off x="3080645" y="5555225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9" name="正方形/長方形 318">
            <a:extLst>
              <a:ext uri="{FF2B5EF4-FFF2-40B4-BE49-F238E27FC236}">
                <a16:creationId xmlns:a16="http://schemas.microsoft.com/office/drawing/2014/main" id="{DD5AB77E-85B5-48CF-880E-E31E86B1CC3A}"/>
              </a:ext>
            </a:extLst>
          </p:cNvPr>
          <p:cNvSpPr/>
          <p:nvPr/>
        </p:nvSpPr>
        <p:spPr>
          <a:xfrm>
            <a:off x="3233045" y="5591229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0" name="正方形/長方形 319">
            <a:extLst>
              <a:ext uri="{FF2B5EF4-FFF2-40B4-BE49-F238E27FC236}">
                <a16:creationId xmlns:a16="http://schemas.microsoft.com/office/drawing/2014/main" id="{5A4CBC7E-3263-4983-8490-E767ACF22205}"/>
              </a:ext>
            </a:extLst>
          </p:cNvPr>
          <p:cNvSpPr/>
          <p:nvPr/>
        </p:nvSpPr>
        <p:spPr>
          <a:xfrm>
            <a:off x="3224661" y="5743629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1" name="正方形/長方形 320">
            <a:extLst>
              <a:ext uri="{FF2B5EF4-FFF2-40B4-BE49-F238E27FC236}">
                <a16:creationId xmlns:a16="http://schemas.microsoft.com/office/drawing/2014/main" id="{5BED968B-1BAB-4385-9F5B-6F28C058DACA}"/>
              </a:ext>
            </a:extLst>
          </p:cNvPr>
          <p:cNvSpPr/>
          <p:nvPr/>
        </p:nvSpPr>
        <p:spPr>
          <a:xfrm>
            <a:off x="3224661" y="5555225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2" name="正方形/長方形 321">
            <a:extLst>
              <a:ext uri="{FF2B5EF4-FFF2-40B4-BE49-F238E27FC236}">
                <a16:creationId xmlns:a16="http://schemas.microsoft.com/office/drawing/2014/main" id="{BD001DFF-1D72-46D7-910C-22B5F0943C5B}"/>
              </a:ext>
            </a:extLst>
          </p:cNvPr>
          <p:cNvSpPr/>
          <p:nvPr/>
        </p:nvSpPr>
        <p:spPr>
          <a:xfrm>
            <a:off x="3368677" y="5887645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3" name="正方形/長方形 322">
            <a:extLst>
              <a:ext uri="{FF2B5EF4-FFF2-40B4-BE49-F238E27FC236}">
                <a16:creationId xmlns:a16="http://schemas.microsoft.com/office/drawing/2014/main" id="{1B294DE9-0192-4A56-946E-B3587AAF9989}"/>
              </a:ext>
            </a:extLst>
          </p:cNvPr>
          <p:cNvSpPr/>
          <p:nvPr/>
        </p:nvSpPr>
        <p:spPr>
          <a:xfrm>
            <a:off x="3285813" y="5699241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4" name="正方形/長方形 323">
            <a:extLst>
              <a:ext uri="{FF2B5EF4-FFF2-40B4-BE49-F238E27FC236}">
                <a16:creationId xmlns:a16="http://schemas.microsoft.com/office/drawing/2014/main" id="{8A0982BF-EEBE-44AF-98F3-1A981EAEC54C}"/>
              </a:ext>
            </a:extLst>
          </p:cNvPr>
          <p:cNvSpPr/>
          <p:nvPr/>
        </p:nvSpPr>
        <p:spPr>
          <a:xfrm>
            <a:off x="3360297" y="5663237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5" name="正方形/長方形 324">
            <a:extLst>
              <a:ext uri="{FF2B5EF4-FFF2-40B4-BE49-F238E27FC236}">
                <a16:creationId xmlns:a16="http://schemas.microsoft.com/office/drawing/2014/main" id="{48EB344E-9285-4C95-AF1E-DAA584BABF13}"/>
              </a:ext>
            </a:extLst>
          </p:cNvPr>
          <p:cNvSpPr/>
          <p:nvPr/>
        </p:nvSpPr>
        <p:spPr>
          <a:xfrm>
            <a:off x="3277433" y="5519221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6" name="正方形/長方形 325">
            <a:extLst>
              <a:ext uri="{FF2B5EF4-FFF2-40B4-BE49-F238E27FC236}">
                <a16:creationId xmlns:a16="http://schemas.microsoft.com/office/drawing/2014/main" id="{C637BE0F-BD97-427D-8C9A-0D44BC62A6B2}"/>
              </a:ext>
            </a:extLst>
          </p:cNvPr>
          <p:cNvSpPr/>
          <p:nvPr/>
        </p:nvSpPr>
        <p:spPr>
          <a:xfrm>
            <a:off x="3269049" y="5671621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7" name="正方形/長方形 326">
            <a:extLst>
              <a:ext uri="{FF2B5EF4-FFF2-40B4-BE49-F238E27FC236}">
                <a16:creationId xmlns:a16="http://schemas.microsoft.com/office/drawing/2014/main" id="{F59B5F35-5D4E-4FA9-97D2-BA84C8A23C06}"/>
              </a:ext>
            </a:extLst>
          </p:cNvPr>
          <p:cNvSpPr/>
          <p:nvPr/>
        </p:nvSpPr>
        <p:spPr>
          <a:xfrm>
            <a:off x="3504313" y="5663237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8" name="正方形/長方形 327">
            <a:extLst>
              <a:ext uri="{FF2B5EF4-FFF2-40B4-BE49-F238E27FC236}">
                <a16:creationId xmlns:a16="http://schemas.microsoft.com/office/drawing/2014/main" id="{34608883-F085-42CF-ACC0-35B0469F2E10}"/>
              </a:ext>
            </a:extLst>
          </p:cNvPr>
          <p:cNvSpPr/>
          <p:nvPr/>
        </p:nvSpPr>
        <p:spPr>
          <a:xfrm>
            <a:off x="3413065" y="5815637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9" name="正方形/長方形 328">
            <a:extLst>
              <a:ext uri="{FF2B5EF4-FFF2-40B4-BE49-F238E27FC236}">
                <a16:creationId xmlns:a16="http://schemas.microsoft.com/office/drawing/2014/main" id="{9CEC6C86-7AF9-445E-BFB7-393EF7DBCD42}"/>
              </a:ext>
            </a:extLst>
          </p:cNvPr>
          <p:cNvSpPr/>
          <p:nvPr/>
        </p:nvSpPr>
        <p:spPr>
          <a:xfrm>
            <a:off x="3565465" y="5807253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0" name="正方形/長方形 329">
            <a:extLst>
              <a:ext uri="{FF2B5EF4-FFF2-40B4-BE49-F238E27FC236}">
                <a16:creationId xmlns:a16="http://schemas.microsoft.com/office/drawing/2014/main" id="{6664318F-F9D2-41A0-9845-53496121A2EE}"/>
              </a:ext>
            </a:extLst>
          </p:cNvPr>
          <p:cNvSpPr/>
          <p:nvPr/>
        </p:nvSpPr>
        <p:spPr>
          <a:xfrm>
            <a:off x="3423921" y="5707625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1" name="正方形/長方形 330">
            <a:extLst>
              <a:ext uri="{FF2B5EF4-FFF2-40B4-BE49-F238E27FC236}">
                <a16:creationId xmlns:a16="http://schemas.microsoft.com/office/drawing/2014/main" id="{881F2A10-8433-4C36-A3CF-397AC422B8D4}"/>
              </a:ext>
            </a:extLst>
          </p:cNvPr>
          <p:cNvSpPr/>
          <p:nvPr/>
        </p:nvSpPr>
        <p:spPr>
          <a:xfrm>
            <a:off x="3413065" y="5735245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2" name="正方形/長方形 331">
            <a:extLst>
              <a:ext uri="{FF2B5EF4-FFF2-40B4-BE49-F238E27FC236}">
                <a16:creationId xmlns:a16="http://schemas.microsoft.com/office/drawing/2014/main" id="{05130049-E1AD-42AC-8090-ECD20F788F53}"/>
              </a:ext>
            </a:extLst>
          </p:cNvPr>
          <p:cNvSpPr/>
          <p:nvPr/>
        </p:nvSpPr>
        <p:spPr>
          <a:xfrm>
            <a:off x="3404681" y="5887645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3" name="正方形/長方形 332">
            <a:extLst>
              <a:ext uri="{FF2B5EF4-FFF2-40B4-BE49-F238E27FC236}">
                <a16:creationId xmlns:a16="http://schemas.microsoft.com/office/drawing/2014/main" id="{FCEBA3F9-4AF7-421D-A2F7-FB059683B8CC}"/>
              </a:ext>
            </a:extLst>
          </p:cNvPr>
          <p:cNvSpPr/>
          <p:nvPr/>
        </p:nvSpPr>
        <p:spPr>
          <a:xfrm>
            <a:off x="3567937" y="5707625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4" name="正方形/長方形 333">
            <a:extLst>
              <a:ext uri="{FF2B5EF4-FFF2-40B4-BE49-F238E27FC236}">
                <a16:creationId xmlns:a16="http://schemas.microsoft.com/office/drawing/2014/main" id="{4DEE25DB-D2A6-463F-9124-C4B419EB90BB}"/>
              </a:ext>
            </a:extLst>
          </p:cNvPr>
          <p:cNvSpPr/>
          <p:nvPr/>
        </p:nvSpPr>
        <p:spPr>
          <a:xfrm>
            <a:off x="3548697" y="6031661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5" name="正方形/長方形 334">
            <a:extLst>
              <a:ext uri="{FF2B5EF4-FFF2-40B4-BE49-F238E27FC236}">
                <a16:creationId xmlns:a16="http://schemas.microsoft.com/office/drawing/2014/main" id="{9904D3E3-48A9-4CEC-8D89-D5659D0D303C}"/>
              </a:ext>
            </a:extLst>
          </p:cNvPr>
          <p:cNvSpPr/>
          <p:nvPr/>
        </p:nvSpPr>
        <p:spPr>
          <a:xfrm>
            <a:off x="3465833" y="5843257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6" name="正方形/長方形 335">
            <a:extLst>
              <a:ext uri="{FF2B5EF4-FFF2-40B4-BE49-F238E27FC236}">
                <a16:creationId xmlns:a16="http://schemas.microsoft.com/office/drawing/2014/main" id="{58717F6A-DAE4-4BC5-88C1-B0140FB8A593}"/>
              </a:ext>
            </a:extLst>
          </p:cNvPr>
          <p:cNvSpPr/>
          <p:nvPr/>
        </p:nvSpPr>
        <p:spPr>
          <a:xfrm>
            <a:off x="3540317" y="5807253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7" name="正方形/長方形 336">
            <a:extLst>
              <a:ext uri="{FF2B5EF4-FFF2-40B4-BE49-F238E27FC236}">
                <a16:creationId xmlns:a16="http://schemas.microsoft.com/office/drawing/2014/main" id="{DAF65143-8FAC-4ECE-BEDA-0A888F0BADC0}"/>
              </a:ext>
            </a:extLst>
          </p:cNvPr>
          <p:cNvSpPr/>
          <p:nvPr/>
        </p:nvSpPr>
        <p:spPr>
          <a:xfrm>
            <a:off x="3620709" y="5671621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8" name="正方形/長方形 337">
            <a:extLst>
              <a:ext uri="{FF2B5EF4-FFF2-40B4-BE49-F238E27FC236}">
                <a16:creationId xmlns:a16="http://schemas.microsoft.com/office/drawing/2014/main" id="{EB3D1E5D-EFB1-4111-9D44-3AF8E1EE96EE}"/>
              </a:ext>
            </a:extLst>
          </p:cNvPr>
          <p:cNvSpPr/>
          <p:nvPr/>
        </p:nvSpPr>
        <p:spPr>
          <a:xfrm>
            <a:off x="3449069" y="5815637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9" name="正方形/長方形 338">
            <a:extLst>
              <a:ext uri="{FF2B5EF4-FFF2-40B4-BE49-F238E27FC236}">
                <a16:creationId xmlns:a16="http://schemas.microsoft.com/office/drawing/2014/main" id="{2D121B30-BF5D-41BD-8AE2-7319B0ECCD22}"/>
              </a:ext>
            </a:extLst>
          </p:cNvPr>
          <p:cNvSpPr/>
          <p:nvPr/>
        </p:nvSpPr>
        <p:spPr>
          <a:xfrm>
            <a:off x="3684333" y="5807253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0" name="正方形/長方形 339">
            <a:extLst>
              <a:ext uri="{FF2B5EF4-FFF2-40B4-BE49-F238E27FC236}">
                <a16:creationId xmlns:a16="http://schemas.microsoft.com/office/drawing/2014/main" id="{072246FE-D4CF-49AE-8918-7F6A1526255D}"/>
              </a:ext>
            </a:extLst>
          </p:cNvPr>
          <p:cNvSpPr/>
          <p:nvPr/>
        </p:nvSpPr>
        <p:spPr>
          <a:xfrm>
            <a:off x="3593085" y="5959653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1" name="正方形/長方形 340">
            <a:extLst>
              <a:ext uri="{FF2B5EF4-FFF2-40B4-BE49-F238E27FC236}">
                <a16:creationId xmlns:a16="http://schemas.microsoft.com/office/drawing/2014/main" id="{7E120D50-CAEF-40A5-AEAC-3379010B87F3}"/>
              </a:ext>
            </a:extLst>
          </p:cNvPr>
          <p:cNvSpPr/>
          <p:nvPr/>
        </p:nvSpPr>
        <p:spPr>
          <a:xfrm>
            <a:off x="3745485" y="5951269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2" name="正方形/長方形 341">
            <a:extLst>
              <a:ext uri="{FF2B5EF4-FFF2-40B4-BE49-F238E27FC236}">
                <a16:creationId xmlns:a16="http://schemas.microsoft.com/office/drawing/2014/main" id="{03AC0151-0828-4E2A-AF26-C8CFE639C4F9}"/>
              </a:ext>
            </a:extLst>
          </p:cNvPr>
          <p:cNvSpPr/>
          <p:nvPr/>
        </p:nvSpPr>
        <p:spPr>
          <a:xfrm>
            <a:off x="3470785" y="5879265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3" name="正方形/長方形 342">
            <a:extLst>
              <a:ext uri="{FF2B5EF4-FFF2-40B4-BE49-F238E27FC236}">
                <a16:creationId xmlns:a16="http://schemas.microsoft.com/office/drawing/2014/main" id="{51FAB807-938D-4090-B1E8-C087049C43C4}"/>
              </a:ext>
            </a:extLst>
          </p:cNvPr>
          <p:cNvSpPr/>
          <p:nvPr/>
        </p:nvSpPr>
        <p:spPr>
          <a:xfrm>
            <a:off x="3459929" y="5906885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4" name="正方形/長方形 343">
            <a:extLst>
              <a:ext uri="{FF2B5EF4-FFF2-40B4-BE49-F238E27FC236}">
                <a16:creationId xmlns:a16="http://schemas.microsoft.com/office/drawing/2014/main" id="{DBB1F392-E575-4449-AE0D-BE78E0920802}"/>
              </a:ext>
            </a:extLst>
          </p:cNvPr>
          <p:cNvSpPr/>
          <p:nvPr/>
        </p:nvSpPr>
        <p:spPr>
          <a:xfrm>
            <a:off x="3451545" y="6059285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5" name="正方形/長方形 344">
            <a:extLst>
              <a:ext uri="{FF2B5EF4-FFF2-40B4-BE49-F238E27FC236}">
                <a16:creationId xmlns:a16="http://schemas.microsoft.com/office/drawing/2014/main" id="{E8736FD8-DC02-4310-8CC3-E1D5E210C537}"/>
              </a:ext>
            </a:extLst>
          </p:cNvPr>
          <p:cNvSpPr/>
          <p:nvPr/>
        </p:nvSpPr>
        <p:spPr>
          <a:xfrm>
            <a:off x="3165989" y="5879265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6" name="正方形/長方形 345">
            <a:extLst>
              <a:ext uri="{FF2B5EF4-FFF2-40B4-BE49-F238E27FC236}">
                <a16:creationId xmlns:a16="http://schemas.microsoft.com/office/drawing/2014/main" id="{1A2D687D-D4BC-4886-8C7D-A4903346AD99}"/>
              </a:ext>
            </a:extLst>
          </p:cNvPr>
          <p:cNvSpPr/>
          <p:nvPr/>
        </p:nvSpPr>
        <p:spPr>
          <a:xfrm>
            <a:off x="3146749" y="6203301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7" name="正方形/長方形 346">
            <a:extLst>
              <a:ext uri="{FF2B5EF4-FFF2-40B4-BE49-F238E27FC236}">
                <a16:creationId xmlns:a16="http://schemas.microsoft.com/office/drawing/2014/main" id="{67D8248E-8110-4379-A71F-829AEEAC5870}"/>
              </a:ext>
            </a:extLst>
          </p:cNvPr>
          <p:cNvSpPr/>
          <p:nvPr/>
        </p:nvSpPr>
        <p:spPr>
          <a:xfrm>
            <a:off x="3512697" y="6014897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8" name="正方形/長方形 347">
            <a:extLst>
              <a:ext uri="{FF2B5EF4-FFF2-40B4-BE49-F238E27FC236}">
                <a16:creationId xmlns:a16="http://schemas.microsoft.com/office/drawing/2014/main" id="{AAB4DD89-A35F-48D9-9559-0C8D6426CAB1}"/>
              </a:ext>
            </a:extLst>
          </p:cNvPr>
          <p:cNvSpPr/>
          <p:nvPr/>
        </p:nvSpPr>
        <p:spPr>
          <a:xfrm>
            <a:off x="3138369" y="5978893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9" name="正方形/長方形 348">
            <a:extLst>
              <a:ext uri="{FF2B5EF4-FFF2-40B4-BE49-F238E27FC236}">
                <a16:creationId xmlns:a16="http://schemas.microsoft.com/office/drawing/2014/main" id="{DDA866CC-0D46-4611-9093-5ED7A368F568}"/>
              </a:ext>
            </a:extLst>
          </p:cNvPr>
          <p:cNvSpPr/>
          <p:nvPr/>
        </p:nvSpPr>
        <p:spPr>
          <a:xfrm>
            <a:off x="3218761" y="5843261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0" name="正方形/長方形 349">
            <a:extLst>
              <a:ext uri="{FF2B5EF4-FFF2-40B4-BE49-F238E27FC236}">
                <a16:creationId xmlns:a16="http://schemas.microsoft.com/office/drawing/2014/main" id="{1C3D470B-87E1-4E05-B479-BC354314DE4F}"/>
              </a:ext>
            </a:extLst>
          </p:cNvPr>
          <p:cNvSpPr/>
          <p:nvPr/>
        </p:nvSpPr>
        <p:spPr>
          <a:xfrm>
            <a:off x="3495933" y="5987277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1" name="正方形/長方形 350">
            <a:extLst>
              <a:ext uri="{FF2B5EF4-FFF2-40B4-BE49-F238E27FC236}">
                <a16:creationId xmlns:a16="http://schemas.microsoft.com/office/drawing/2014/main" id="{F02E1A1B-76DA-4345-B0A3-C2E10ECFABB8}"/>
              </a:ext>
            </a:extLst>
          </p:cNvPr>
          <p:cNvSpPr/>
          <p:nvPr/>
        </p:nvSpPr>
        <p:spPr>
          <a:xfrm>
            <a:off x="3282385" y="5978893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2" name="正方形/長方形 351">
            <a:extLst>
              <a:ext uri="{FF2B5EF4-FFF2-40B4-BE49-F238E27FC236}">
                <a16:creationId xmlns:a16="http://schemas.microsoft.com/office/drawing/2014/main" id="{6BD71B34-31E3-4DD4-9FF4-ADB1AED1BF2C}"/>
              </a:ext>
            </a:extLst>
          </p:cNvPr>
          <p:cNvSpPr/>
          <p:nvPr/>
        </p:nvSpPr>
        <p:spPr>
          <a:xfrm>
            <a:off x="3191137" y="6131293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3" name="正方形/長方形 352">
            <a:extLst>
              <a:ext uri="{FF2B5EF4-FFF2-40B4-BE49-F238E27FC236}">
                <a16:creationId xmlns:a16="http://schemas.microsoft.com/office/drawing/2014/main" id="{5568758B-EA30-41F8-8F3B-32A61BAF9ADB}"/>
              </a:ext>
            </a:extLst>
          </p:cNvPr>
          <p:cNvSpPr/>
          <p:nvPr/>
        </p:nvSpPr>
        <p:spPr>
          <a:xfrm>
            <a:off x="3343537" y="6122909"/>
            <a:ext cx="36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9AA5E889-4A69-4FF3-B877-53BFFD515409}"/>
              </a:ext>
            </a:extLst>
          </p:cNvPr>
          <p:cNvSpPr/>
          <p:nvPr/>
        </p:nvSpPr>
        <p:spPr>
          <a:xfrm>
            <a:off x="2245977" y="5636941"/>
            <a:ext cx="584846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4" name="フリーフォーム: 図形 353">
            <a:extLst>
              <a:ext uri="{FF2B5EF4-FFF2-40B4-BE49-F238E27FC236}">
                <a16:creationId xmlns:a16="http://schemas.microsoft.com/office/drawing/2014/main" id="{0B2639CB-DBEA-4419-9143-AC0DE964AEAC}"/>
              </a:ext>
            </a:extLst>
          </p:cNvPr>
          <p:cNvSpPr/>
          <p:nvPr/>
        </p:nvSpPr>
        <p:spPr>
          <a:xfrm>
            <a:off x="1547245" y="2446739"/>
            <a:ext cx="124797" cy="1142741"/>
          </a:xfrm>
          <a:custGeom>
            <a:avLst/>
            <a:gdLst>
              <a:gd name="connsiteX0" fmla="*/ 0 w 1887941"/>
              <a:gd name="connsiteY0" fmla="*/ 4550 h 4550"/>
              <a:gd name="connsiteX1" fmla="*/ 1887941 w 1887941"/>
              <a:gd name="connsiteY1" fmla="*/ 0 h 4550"/>
              <a:gd name="connsiteX0" fmla="*/ 0 w 10000"/>
              <a:gd name="connsiteY0" fmla="*/ 1096490 h 1096490"/>
              <a:gd name="connsiteX1" fmla="*/ 10000 w 10000"/>
              <a:gd name="connsiteY1" fmla="*/ 1086490 h 1096490"/>
              <a:gd name="connsiteX0" fmla="*/ 0 w 10000"/>
              <a:gd name="connsiteY0" fmla="*/ 1319980 h 1319980"/>
              <a:gd name="connsiteX1" fmla="*/ 10000 w 10000"/>
              <a:gd name="connsiteY1" fmla="*/ 1309980 h 131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319980">
                <a:moveTo>
                  <a:pt x="0" y="1319980"/>
                </a:moveTo>
                <a:cubicBezTo>
                  <a:pt x="3646" y="-1142950"/>
                  <a:pt x="6884" y="433459"/>
                  <a:pt x="10000" y="1309980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5" name="フリーフォーム: 図形 354">
            <a:extLst>
              <a:ext uri="{FF2B5EF4-FFF2-40B4-BE49-F238E27FC236}">
                <a16:creationId xmlns:a16="http://schemas.microsoft.com/office/drawing/2014/main" id="{16BB93C6-E717-408F-84C9-BFCC38D23276}"/>
              </a:ext>
            </a:extLst>
          </p:cNvPr>
          <p:cNvSpPr/>
          <p:nvPr/>
        </p:nvSpPr>
        <p:spPr>
          <a:xfrm>
            <a:off x="3180437" y="2612540"/>
            <a:ext cx="108594" cy="987112"/>
          </a:xfrm>
          <a:custGeom>
            <a:avLst/>
            <a:gdLst>
              <a:gd name="connsiteX0" fmla="*/ 0 w 1887941"/>
              <a:gd name="connsiteY0" fmla="*/ 4550 h 4550"/>
              <a:gd name="connsiteX1" fmla="*/ 1887941 w 1887941"/>
              <a:gd name="connsiteY1" fmla="*/ 0 h 4550"/>
              <a:gd name="connsiteX0" fmla="*/ 0 w 10000"/>
              <a:gd name="connsiteY0" fmla="*/ 1096490 h 1096490"/>
              <a:gd name="connsiteX1" fmla="*/ 10000 w 10000"/>
              <a:gd name="connsiteY1" fmla="*/ 1086490 h 1096490"/>
              <a:gd name="connsiteX0" fmla="*/ 0 w 10000"/>
              <a:gd name="connsiteY0" fmla="*/ 1319980 h 1319980"/>
              <a:gd name="connsiteX1" fmla="*/ 10000 w 10000"/>
              <a:gd name="connsiteY1" fmla="*/ 1309980 h 131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319980">
                <a:moveTo>
                  <a:pt x="0" y="1319980"/>
                </a:moveTo>
                <a:cubicBezTo>
                  <a:pt x="3646" y="-1142950"/>
                  <a:pt x="6884" y="433459"/>
                  <a:pt x="10000" y="130998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7" name="フリーフォーム: 図形 356">
            <a:extLst>
              <a:ext uri="{FF2B5EF4-FFF2-40B4-BE49-F238E27FC236}">
                <a16:creationId xmlns:a16="http://schemas.microsoft.com/office/drawing/2014/main" id="{A0B12F81-10A7-4DA8-BFF7-ED0827A57954}"/>
              </a:ext>
            </a:extLst>
          </p:cNvPr>
          <p:cNvSpPr/>
          <p:nvPr/>
        </p:nvSpPr>
        <p:spPr>
          <a:xfrm>
            <a:off x="4291375" y="2913093"/>
            <a:ext cx="84821" cy="720000"/>
          </a:xfrm>
          <a:custGeom>
            <a:avLst/>
            <a:gdLst>
              <a:gd name="connsiteX0" fmla="*/ 0 w 1887941"/>
              <a:gd name="connsiteY0" fmla="*/ 4550 h 4550"/>
              <a:gd name="connsiteX1" fmla="*/ 1887941 w 1887941"/>
              <a:gd name="connsiteY1" fmla="*/ 0 h 4550"/>
              <a:gd name="connsiteX0" fmla="*/ 0 w 10000"/>
              <a:gd name="connsiteY0" fmla="*/ 1096490 h 1096490"/>
              <a:gd name="connsiteX1" fmla="*/ 10000 w 10000"/>
              <a:gd name="connsiteY1" fmla="*/ 1086490 h 1096490"/>
              <a:gd name="connsiteX0" fmla="*/ 0 w 10000"/>
              <a:gd name="connsiteY0" fmla="*/ 1319980 h 1319980"/>
              <a:gd name="connsiteX1" fmla="*/ 10000 w 10000"/>
              <a:gd name="connsiteY1" fmla="*/ 1309980 h 131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319980">
                <a:moveTo>
                  <a:pt x="0" y="1319980"/>
                </a:moveTo>
                <a:cubicBezTo>
                  <a:pt x="3646" y="-1142950"/>
                  <a:pt x="6884" y="433459"/>
                  <a:pt x="10000" y="130998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382E3E26-00A4-4B06-BC97-0B8D9FF936FA}"/>
              </a:ext>
            </a:extLst>
          </p:cNvPr>
          <p:cNvSpPr txBox="1"/>
          <p:nvPr/>
        </p:nvSpPr>
        <p:spPr>
          <a:xfrm>
            <a:off x="2013199" y="226305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ALPIDE</a:t>
            </a:r>
            <a:endParaRPr kumimoji="1" lang="ja-JP" altLang="en-US" dirty="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F652E542-1CA2-4014-ABF9-AA5825052210}"/>
              </a:ext>
            </a:extLst>
          </p:cNvPr>
          <p:cNvSpPr txBox="1"/>
          <p:nvPr/>
        </p:nvSpPr>
        <p:spPr>
          <a:xfrm>
            <a:off x="423805" y="2263876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HGCROC</a:t>
            </a:r>
            <a:endParaRPr kumimoji="1" lang="ja-JP" altLang="en-US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41AF0097-3D48-47C2-B68A-A6B0BF2F2A93}"/>
              </a:ext>
            </a:extLst>
          </p:cNvPr>
          <p:cNvSpPr txBox="1"/>
          <p:nvPr/>
        </p:nvSpPr>
        <p:spPr>
          <a:xfrm>
            <a:off x="3990041" y="5172547"/>
            <a:ext cx="29623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For the second event, first and second events overlay, and we have no way to distinguish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 we can flag or reject</a:t>
            </a:r>
            <a:endParaRPr kumimoji="1" lang="ja-JP" altLang="en-US" dirty="0"/>
          </a:p>
        </p:txBody>
      </p:sp>
      <p:cxnSp>
        <p:nvCxnSpPr>
          <p:cNvPr id="71" name="直線矢印コネクタ 70">
            <a:extLst>
              <a:ext uri="{FF2B5EF4-FFF2-40B4-BE49-F238E27FC236}">
                <a16:creationId xmlns:a16="http://schemas.microsoft.com/office/drawing/2014/main" id="{05A66D2A-8141-4D1E-93C2-9D92735D5DA9}"/>
              </a:ext>
            </a:extLst>
          </p:cNvPr>
          <p:cNvCxnSpPr>
            <a:cxnSpLocks/>
          </p:cNvCxnSpPr>
          <p:nvPr/>
        </p:nvCxnSpPr>
        <p:spPr>
          <a:xfrm>
            <a:off x="636021" y="5352934"/>
            <a:ext cx="566765" cy="116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2EE1A4C3-9EC9-42CD-B063-939654D990AD}"/>
              </a:ext>
            </a:extLst>
          </p:cNvPr>
          <p:cNvSpPr txBox="1"/>
          <p:nvPr/>
        </p:nvSpPr>
        <p:spPr>
          <a:xfrm>
            <a:off x="83332" y="514504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pad</a:t>
            </a:r>
            <a:endParaRPr kumimoji="1" lang="ja-JP" altLang="en-US" dirty="0"/>
          </a:p>
        </p:txBody>
      </p:sp>
      <p:sp>
        <p:nvSpPr>
          <p:cNvPr id="359" name="正方形/長方形 358">
            <a:extLst>
              <a:ext uri="{FF2B5EF4-FFF2-40B4-BE49-F238E27FC236}">
                <a16:creationId xmlns:a16="http://schemas.microsoft.com/office/drawing/2014/main" id="{8E702BE6-8B0B-4FB8-946A-AE67183F11D8}"/>
              </a:ext>
            </a:extLst>
          </p:cNvPr>
          <p:cNvSpPr/>
          <p:nvPr/>
        </p:nvSpPr>
        <p:spPr>
          <a:xfrm>
            <a:off x="7482523" y="5121188"/>
            <a:ext cx="720000" cy="72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0" name="正方形/長方形 359">
            <a:extLst>
              <a:ext uri="{FF2B5EF4-FFF2-40B4-BE49-F238E27FC236}">
                <a16:creationId xmlns:a16="http://schemas.microsoft.com/office/drawing/2014/main" id="{2E5CA86A-C756-484F-A6A4-163B02CE7DA7}"/>
              </a:ext>
            </a:extLst>
          </p:cNvPr>
          <p:cNvSpPr/>
          <p:nvPr/>
        </p:nvSpPr>
        <p:spPr>
          <a:xfrm>
            <a:off x="7924417" y="5643168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61" name="正方形/長方形 360">
            <a:extLst>
              <a:ext uri="{FF2B5EF4-FFF2-40B4-BE49-F238E27FC236}">
                <a16:creationId xmlns:a16="http://schemas.microsoft.com/office/drawing/2014/main" id="{796E3053-D416-4C40-83DA-64FEB5F4F52B}"/>
              </a:ext>
            </a:extLst>
          </p:cNvPr>
          <p:cNvSpPr/>
          <p:nvPr/>
        </p:nvSpPr>
        <p:spPr>
          <a:xfrm>
            <a:off x="8544869" y="5497163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2" name="正方形/長方形 361">
            <a:extLst>
              <a:ext uri="{FF2B5EF4-FFF2-40B4-BE49-F238E27FC236}">
                <a16:creationId xmlns:a16="http://schemas.microsoft.com/office/drawing/2014/main" id="{4F7FC835-A02F-45DF-9809-E1AA5D9A855B}"/>
              </a:ext>
            </a:extLst>
          </p:cNvPr>
          <p:cNvSpPr/>
          <p:nvPr/>
        </p:nvSpPr>
        <p:spPr>
          <a:xfrm>
            <a:off x="8400849" y="5649563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3" name="正方形/長方形 362">
            <a:extLst>
              <a:ext uri="{FF2B5EF4-FFF2-40B4-BE49-F238E27FC236}">
                <a16:creationId xmlns:a16="http://schemas.microsoft.com/office/drawing/2014/main" id="{4F1F89EB-A43F-4603-A122-0CF721E084EB}"/>
              </a:ext>
            </a:extLst>
          </p:cNvPr>
          <p:cNvSpPr/>
          <p:nvPr/>
        </p:nvSpPr>
        <p:spPr>
          <a:xfrm>
            <a:off x="8536485" y="5461159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4" name="正方形/長方形 363">
            <a:extLst>
              <a:ext uri="{FF2B5EF4-FFF2-40B4-BE49-F238E27FC236}">
                <a16:creationId xmlns:a16="http://schemas.microsoft.com/office/drawing/2014/main" id="{202E9AC7-C194-4B9B-9486-040D821D7D43}"/>
              </a:ext>
            </a:extLst>
          </p:cNvPr>
          <p:cNvSpPr/>
          <p:nvPr/>
        </p:nvSpPr>
        <p:spPr>
          <a:xfrm>
            <a:off x="8519721" y="5793579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5" name="正方形/長方形 364">
            <a:extLst>
              <a:ext uri="{FF2B5EF4-FFF2-40B4-BE49-F238E27FC236}">
                <a16:creationId xmlns:a16="http://schemas.microsoft.com/office/drawing/2014/main" id="{462D3198-B2C3-460E-AA1F-9C0B988101ED}"/>
              </a:ext>
            </a:extLst>
          </p:cNvPr>
          <p:cNvSpPr/>
          <p:nvPr/>
        </p:nvSpPr>
        <p:spPr>
          <a:xfrm>
            <a:off x="8462001" y="5605175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6" name="正方形/長方形 365">
            <a:extLst>
              <a:ext uri="{FF2B5EF4-FFF2-40B4-BE49-F238E27FC236}">
                <a16:creationId xmlns:a16="http://schemas.microsoft.com/office/drawing/2014/main" id="{631BE04C-67ED-4F21-944D-80307D3A64B5}"/>
              </a:ext>
            </a:extLst>
          </p:cNvPr>
          <p:cNvSpPr/>
          <p:nvPr/>
        </p:nvSpPr>
        <p:spPr>
          <a:xfrm>
            <a:off x="8672121" y="5569171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7" name="正方形/長方形 366">
            <a:extLst>
              <a:ext uri="{FF2B5EF4-FFF2-40B4-BE49-F238E27FC236}">
                <a16:creationId xmlns:a16="http://schemas.microsoft.com/office/drawing/2014/main" id="{50B499DC-0704-424E-9E6D-B5B04673480A}"/>
              </a:ext>
            </a:extLst>
          </p:cNvPr>
          <p:cNvSpPr/>
          <p:nvPr/>
        </p:nvSpPr>
        <p:spPr>
          <a:xfrm>
            <a:off x="8589257" y="5425155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8" name="正方形/長方形 367">
            <a:extLst>
              <a:ext uri="{FF2B5EF4-FFF2-40B4-BE49-F238E27FC236}">
                <a16:creationId xmlns:a16="http://schemas.microsoft.com/office/drawing/2014/main" id="{7FDE90D5-5FA9-4DF6-8AB9-D0263E89F45F}"/>
              </a:ext>
            </a:extLst>
          </p:cNvPr>
          <p:cNvSpPr/>
          <p:nvPr/>
        </p:nvSpPr>
        <p:spPr>
          <a:xfrm>
            <a:off x="8580873" y="5577555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9" name="正方形/長方形 368">
            <a:extLst>
              <a:ext uri="{FF2B5EF4-FFF2-40B4-BE49-F238E27FC236}">
                <a16:creationId xmlns:a16="http://schemas.microsoft.com/office/drawing/2014/main" id="{84F3D180-C4F8-4782-9E7C-B6727E10CB4D}"/>
              </a:ext>
            </a:extLst>
          </p:cNvPr>
          <p:cNvSpPr/>
          <p:nvPr/>
        </p:nvSpPr>
        <p:spPr>
          <a:xfrm>
            <a:off x="8816137" y="5569171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0" name="正方形/長方形 369">
            <a:extLst>
              <a:ext uri="{FF2B5EF4-FFF2-40B4-BE49-F238E27FC236}">
                <a16:creationId xmlns:a16="http://schemas.microsoft.com/office/drawing/2014/main" id="{CDD2720D-46C8-4BF3-9FB0-00C35B65F01A}"/>
              </a:ext>
            </a:extLst>
          </p:cNvPr>
          <p:cNvSpPr/>
          <p:nvPr/>
        </p:nvSpPr>
        <p:spPr>
          <a:xfrm>
            <a:off x="8589253" y="5721571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1" name="正方形/長方形 370">
            <a:extLst>
              <a:ext uri="{FF2B5EF4-FFF2-40B4-BE49-F238E27FC236}">
                <a16:creationId xmlns:a16="http://schemas.microsoft.com/office/drawing/2014/main" id="{4E08AF08-0086-4CFF-BE62-76EA98A43677}"/>
              </a:ext>
            </a:extLst>
          </p:cNvPr>
          <p:cNvSpPr/>
          <p:nvPr/>
        </p:nvSpPr>
        <p:spPr>
          <a:xfrm>
            <a:off x="8741653" y="5713187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2" name="正方形/長方形 371">
            <a:extLst>
              <a:ext uri="{FF2B5EF4-FFF2-40B4-BE49-F238E27FC236}">
                <a16:creationId xmlns:a16="http://schemas.microsoft.com/office/drawing/2014/main" id="{EC4464B0-B177-4214-91A5-D486B5B598BA}"/>
              </a:ext>
            </a:extLst>
          </p:cNvPr>
          <p:cNvSpPr/>
          <p:nvPr/>
        </p:nvSpPr>
        <p:spPr>
          <a:xfrm>
            <a:off x="8600109" y="5613559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3" name="正方形/長方形 372">
            <a:extLst>
              <a:ext uri="{FF2B5EF4-FFF2-40B4-BE49-F238E27FC236}">
                <a16:creationId xmlns:a16="http://schemas.microsoft.com/office/drawing/2014/main" id="{A19771EF-F904-4023-BD87-2B7120D07AE5}"/>
              </a:ext>
            </a:extLst>
          </p:cNvPr>
          <p:cNvSpPr/>
          <p:nvPr/>
        </p:nvSpPr>
        <p:spPr>
          <a:xfrm>
            <a:off x="8589253" y="5641179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4" name="正方形/長方形 373">
            <a:extLst>
              <a:ext uri="{FF2B5EF4-FFF2-40B4-BE49-F238E27FC236}">
                <a16:creationId xmlns:a16="http://schemas.microsoft.com/office/drawing/2014/main" id="{57BE37F8-8C03-46F3-8D84-FB6B428A607D}"/>
              </a:ext>
            </a:extLst>
          </p:cNvPr>
          <p:cNvSpPr/>
          <p:nvPr/>
        </p:nvSpPr>
        <p:spPr>
          <a:xfrm>
            <a:off x="8555725" y="5793579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5" name="正方形/長方形 374">
            <a:extLst>
              <a:ext uri="{FF2B5EF4-FFF2-40B4-BE49-F238E27FC236}">
                <a16:creationId xmlns:a16="http://schemas.microsoft.com/office/drawing/2014/main" id="{E36156B9-F995-4331-AF0B-AB05F0C9D1C9}"/>
              </a:ext>
            </a:extLst>
          </p:cNvPr>
          <p:cNvSpPr/>
          <p:nvPr/>
        </p:nvSpPr>
        <p:spPr>
          <a:xfrm>
            <a:off x="8744125" y="5613559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6" name="正方形/長方形 375">
            <a:extLst>
              <a:ext uri="{FF2B5EF4-FFF2-40B4-BE49-F238E27FC236}">
                <a16:creationId xmlns:a16="http://schemas.microsoft.com/office/drawing/2014/main" id="{6E5E2221-CB36-44D9-BC65-8D720A1F8BFD}"/>
              </a:ext>
            </a:extLst>
          </p:cNvPr>
          <p:cNvSpPr/>
          <p:nvPr/>
        </p:nvSpPr>
        <p:spPr>
          <a:xfrm>
            <a:off x="8699741" y="5937595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7" name="正方形/長方形 376">
            <a:extLst>
              <a:ext uri="{FF2B5EF4-FFF2-40B4-BE49-F238E27FC236}">
                <a16:creationId xmlns:a16="http://schemas.microsoft.com/office/drawing/2014/main" id="{D0AB5228-C7CB-4B90-AEA8-4495838E684A}"/>
              </a:ext>
            </a:extLst>
          </p:cNvPr>
          <p:cNvSpPr/>
          <p:nvPr/>
        </p:nvSpPr>
        <p:spPr>
          <a:xfrm>
            <a:off x="8642021" y="5749191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8" name="正方形/長方形 377">
            <a:extLst>
              <a:ext uri="{FF2B5EF4-FFF2-40B4-BE49-F238E27FC236}">
                <a16:creationId xmlns:a16="http://schemas.microsoft.com/office/drawing/2014/main" id="{1964CEE8-3CE8-47E1-B819-FDCBE1AEEE1F}"/>
              </a:ext>
            </a:extLst>
          </p:cNvPr>
          <p:cNvSpPr/>
          <p:nvPr/>
        </p:nvSpPr>
        <p:spPr>
          <a:xfrm>
            <a:off x="8716505" y="5713187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9" name="正方形/長方形 378">
            <a:extLst>
              <a:ext uri="{FF2B5EF4-FFF2-40B4-BE49-F238E27FC236}">
                <a16:creationId xmlns:a16="http://schemas.microsoft.com/office/drawing/2014/main" id="{192626CF-04BD-4217-BC27-4066D85A512D}"/>
              </a:ext>
            </a:extLst>
          </p:cNvPr>
          <p:cNvSpPr/>
          <p:nvPr/>
        </p:nvSpPr>
        <p:spPr>
          <a:xfrm>
            <a:off x="8932533" y="5577555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D72CD873-3AC6-4C35-9F39-A6F7089452E6}"/>
              </a:ext>
            </a:extLst>
          </p:cNvPr>
          <p:cNvSpPr/>
          <p:nvPr/>
        </p:nvSpPr>
        <p:spPr>
          <a:xfrm>
            <a:off x="8500481" y="5721571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1" name="正方形/長方形 380">
            <a:extLst>
              <a:ext uri="{FF2B5EF4-FFF2-40B4-BE49-F238E27FC236}">
                <a16:creationId xmlns:a16="http://schemas.microsoft.com/office/drawing/2014/main" id="{523509A2-E646-4A7A-9D9B-4E6E838E8C59}"/>
              </a:ext>
            </a:extLst>
          </p:cNvPr>
          <p:cNvSpPr/>
          <p:nvPr/>
        </p:nvSpPr>
        <p:spPr>
          <a:xfrm>
            <a:off x="8860521" y="5713187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2" name="正方形/長方形 381">
            <a:extLst>
              <a:ext uri="{FF2B5EF4-FFF2-40B4-BE49-F238E27FC236}">
                <a16:creationId xmlns:a16="http://schemas.microsoft.com/office/drawing/2014/main" id="{954E901B-E4AA-479D-879C-E207FAD707D2}"/>
              </a:ext>
            </a:extLst>
          </p:cNvPr>
          <p:cNvSpPr/>
          <p:nvPr/>
        </p:nvSpPr>
        <p:spPr>
          <a:xfrm>
            <a:off x="8744129" y="5865587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3" name="正方形/長方形 382">
            <a:extLst>
              <a:ext uri="{FF2B5EF4-FFF2-40B4-BE49-F238E27FC236}">
                <a16:creationId xmlns:a16="http://schemas.microsoft.com/office/drawing/2014/main" id="{4772C339-2E6D-4BEA-B37F-503122236C54}"/>
              </a:ext>
            </a:extLst>
          </p:cNvPr>
          <p:cNvSpPr/>
          <p:nvPr/>
        </p:nvSpPr>
        <p:spPr>
          <a:xfrm>
            <a:off x="8896529" y="5857203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4" name="正方形/長方形 383">
            <a:extLst>
              <a:ext uri="{FF2B5EF4-FFF2-40B4-BE49-F238E27FC236}">
                <a16:creationId xmlns:a16="http://schemas.microsoft.com/office/drawing/2014/main" id="{7D5A3547-B648-4FF3-BEC8-2D9B29A1663A}"/>
              </a:ext>
            </a:extLst>
          </p:cNvPr>
          <p:cNvSpPr/>
          <p:nvPr/>
        </p:nvSpPr>
        <p:spPr>
          <a:xfrm>
            <a:off x="8621829" y="5785199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5" name="正方形/長方形 384">
            <a:extLst>
              <a:ext uri="{FF2B5EF4-FFF2-40B4-BE49-F238E27FC236}">
                <a16:creationId xmlns:a16="http://schemas.microsoft.com/office/drawing/2014/main" id="{8B1F0031-6D12-4C2E-A77B-F077AC1D34DD}"/>
              </a:ext>
            </a:extLst>
          </p:cNvPr>
          <p:cNvSpPr/>
          <p:nvPr/>
        </p:nvSpPr>
        <p:spPr>
          <a:xfrm>
            <a:off x="8610973" y="5812819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6" name="正方形/長方形 385">
            <a:extLst>
              <a:ext uri="{FF2B5EF4-FFF2-40B4-BE49-F238E27FC236}">
                <a16:creationId xmlns:a16="http://schemas.microsoft.com/office/drawing/2014/main" id="{64D32419-E46C-4F01-BC30-43CBBACF06A3}"/>
              </a:ext>
            </a:extLst>
          </p:cNvPr>
          <p:cNvSpPr/>
          <p:nvPr/>
        </p:nvSpPr>
        <p:spPr>
          <a:xfrm>
            <a:off x="8602589" y="5965219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7" name="正方形/長方形 386">
            <a:extLst>
              <a:ext uri="{FF2B5EF4-FFF2-40B4-BE49-F238E27FC236}">
                <a16:creationId xmlns:a16="http://schemas.microsoft.com/office/drawing/2014/main" id="{CCF55FD4-D72B-4884-810F-28B488BBFF7B}"/>
              </a:ext>
            </a:extLst>
          </p:cNvPr>
          <p:cNvSpPr/>
          <p:nvPr/>
        </p:nvSpPr>
        <p:spPr>
          <a:xfrm>
            <a:off x="8342177" y="5785199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8" name="正方形/長方形 387">
            <a:extLst>
              <a:ext uri="{FF2B5EF4-FFF2-40B4-BE49-F238E27FC236}">
                <a16:creationId xmlns:a16="http://schemas.microsoft.com/office/drawing/2014/main" id="{CB0AF3DA-2407-426F-AE78-D84ABFBEF336}"/>
              </a:ext>
            </a:extLst>
          </p:cNvPr>
          <p:cNvSpPr/>
          <p:nvPr/>
        </p:nvSpPr>
        <p:spPr>
          <a:xfrm>
            <a:off x="8688881" y="6045607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9" name="正方形/長方形 388">
            <a:extLst>
              <a:ext uri="{FF2B5EF4-FFF2-40B4-BE49-F238E27FC236}">
                <a16:creationId xmlns:a16="http://schemas.microsoft.com/office/drawing/2014/main" id="{075005E6-CAE3-4CC7-91A6-9B6F35836266}"/>
              </a:ext>
            </a:extLst>
          </p:cNvPr>
          <p:cNvSpPr/>
          <p:nvPr/>
        </p:nvSpPr>
        <p:spPr>
          <a:xfrm>
            <a:off x="8663741" y="5920831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0" name="正方形/長方形 389">
            <a:extLst>
              <a:ext uri="{FF2B5EF4-FFF2-40B4-BE49-F238E27FC236}">
                <a16:creationId xmlns:a16="http://schemas.microsoft.com/office/drawing/2014/main" id="{F3BA6EDC-DC37-4ED1-81CD-64B2BA34EB04}"/>
              </a:ext>
            </a:extLst>
          </p:cNvPr>
          <p:cNvSpPr/>
          <p:nvPr/>
        </p:nvSpPr>
        <p:spPr>
          <a:xfrm>
            <a:off x="8314557" y="5884827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1" name="正方形/長方形 390">
            <a:extLst>
              <a:ext uri="{FF2B5EF4-FFF2-40B4-BE49-F238E27FC236}">
                <a16:creationId xmlns:a16="http://schemas.microsoft.com/office/drawing/2014/main" id="{31965EF2-3E6D-4DC0-9AD3-2A3E2968FDA9}"/>
              </a:ext>
            </a:extLst>
          </p:cNvPr>
          <p:cNvSpPr/>
          <p:nvPr/>
        </p:nvSpPr>
        <p:spPr>
          <a:xfrm>
            <a:off x="8394949" y="5749195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2" name="正方形/長方形 391">
            <a:extLst>
              <a:ext uri="{FF2B5EF4-FFF2-40B4-BE49-F238E27FC236}">
                <a16:creationId xmlns:a16="http://schemas.microsoft.com/office/drawing/2014/main" id="{3ABFAD0B-6B61-4428-9B41-77D74A06B873}"/>
              </a:ext>
            </a:extLst>
          </p:cNvPr>
          <p:cNvSpPr/>
          <p:nvPr/>
        </p:nvSpPr>
        <p:spPr>
          <a:xfrm>
            <a:off x="8646977" y="5893211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3" name="正方形/長方形 392">
            <a:extLst>
              <a:ext uri="{FF2B5EF4-FFF2-40B4-BE49-F238E27FC236}">
                <a16:creationId xmlns:a16="http://schemas.microsoft.com/office/drawing/2014/main" id="{7F847E52-C01E-4067-BF87-6A9329DE5B1B}"/>
              </a:ext>
            </a:extLst>
          </p:cNvPr>
          <p:cNvSpPr/>
          <p:nvPr/>
        </p:nvSpPr>
        <p:spPr>
          <a:xfrm>
            <a:off x="8458573" y="5884827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4" name="正方形/長方形 393">
            <a:extLst>
              <a:ext uri="{FF2B5EF4-FFF2-40B4-BE49-F238E27FC236}">
                <a16:creationId xmlns:a16="http://schemas.microsoft.com/office/drawing/2014/main" id="{59BAA210-A498-4EFD-9139-40A38602ED8C}"/>
              </a:ext>
            </a:extLst>
          </p:cNvPr>
          <p:cNvSpPr/>
          <p:nvPr/>
        </p:nvSpPr>
        <p:spPr>
          <a:xfrm>
            <a:off x="8733269" y="5973599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5" name="正方形/長方形 394">
            <a:extLst>
              <a:ext uri="{FF2B5EF4-FFF2-40B4-BE49-F238E27FC236}">
                <a16:creationId xmlns:a16="http://schemas.microsoft.com/office/drawing/2014/main" id="{65ADBDE1-8A97-4F7A-8DBC-E96D44FBD105}"/>
              </a:ext>
            </a:extLst>
          </p:cNvPr>
          <p:cNvSpPr/>
          <p:nvPr/>
        </p:nvSpPr>
        <p:spPr>
          <a:xfrm>
            <a:off x="8860525" y="5965215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6" name="正方形/長方形 395">
            <a:extLst>
              <a:ext uri="{FF2B5EF4-FFF2-40B4-BE49-F238E27FC236}">
                <a16:creationId xmlns:a16="http://schemas.microsoft.com/office/drawing/2014/main" id="{DDFCD4C3-C5C1-4CB5-A3B0-D2D2580ED749}"/>
              </a:ext>
            </a:extLst>
          </p:cNvPr>
          <p:cNvSpPr/>
          <p:nvPr/>
        </p:nvSpPr>
        <p:spPr>
          <a:xfrm>
            <a:off x="7348353" y="5461159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97" name="正方形/長方形 396">
            <a:extLst>
              <a:ext uri="{FF2B5EF4-FFF2-40B4-BE49-F238E27FC236}">
                <a16:creationId xmlns:a16="http://schemas.microsoft.com/office/drawing/2014/main" id="{3070DF85-C77F-416D-BADC-1001B8ACFA39}"/>
              </a:ext>
            </a:extLst>
          </p:cNvPr>
          <p:cNvSpPr/>
          <p:nvPr/>
        </p:nvSpPr>
        <p:spPr>
          <a:xfrm>
            <a:off x="7500753" y="5497163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98" name="正方形/長方形 397">
            <a:extLst>
              <a:ext uri="{FF2B5EF4-FFF2-40B4-BE49-F238E27FC236}">
                <a16:creationId xmlns:a16="http://schemas.microsoft.com/office/drawing/2014/main" id="{3F1C8C8E-822A-4AFC-A4EB-AAB70994B63D}"/>
              </a:ext>
            </a:extLst>
          </p:cNvPr>
          <p:cNvSpPr/>
          <p:nvPr/>
        </p:nvSpPr>
        <p:spPr>
          <a:xfrm>
            <a:off x="7492369" y="5649563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99" name="正方形/長方形 398">
            <a:extLst>
              <a:ext uri="{FF2B5EF4-FFF2-40B4-BE49-F238E27FC236}">
                <a16:creationId xmlns:a16="http://schemas.microsoft.com/office/drawing/2014/main" id="{96F69D23-C74A-4E9B-9F25-830FC26E897C}"/>
              </a:ext>
            </a:extLst>
          </p:cNvPr>
          <p:cNvSpPr/>
          <p:nvPr/>
        </p:nvSpPr>
        <p:spPr>
          <a:xfrm>
            <a:off x="7492369" y="5461159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0" name="正方形/長方形 399">
            <a:extLst>
              <a:ext uri="{FF2B5EF4-FFF2-40B4-BE49-F238E27FC236}">
                <a16:creationId xmlns:a16="http://schemas.microsoft.com/office/drawing/2014/main" id="{787E4052-32A5-4660-8D67-E98573DCC00A}"/>
              </a:ext>
            </a:extLst>
          </p:cNvPr>
          <p:cNvSpPr/>
          <p:nvPr/>
        </p:nvSpPr>
        <p:spPr>
          <a:xfrm>
            <a:off x="7636385" y="5793579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1" name="正方形/長方形 400">
            <a:extLst>
              <a:ext uri="{FF2B5EF4-FFF2-40B4-BE49-F238E27FC236}">
                <a16:creationId xmlns:a16="http://schemas.microsoft.com/office/drawing/2014/main" id="{A5C2926B-6BB9-4BB4-B28D-3E09CED093B5}"/>
              </a:ext>
            </a:extLst>
          </p:cNvPr>
          <p:cNvSpPr/>
          <p:nvPr/>
        </p:nvSpPr>
        <p:spPr>
          <a:xfrm>
            <a:off x="7553521" y="5605175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2" name="正方形/長方形 401">
            <a:extLst>
              <a:ext uri="{FF2B5EF4-FFF2-40B4-BE49-F238E27FC236}">
                <a16:creationId xmlns:a16="http://schemas.microsoft.com/office/drawing/2014/main" id="{E88FE465-16ED-40C3-B97C-98E9B8393500}"/>
              </a:ext>
            </a:extLst>
          </p:cNvPr>
          <p:cNvSpPr/>
          <p:nvPr/>
        </p:nvSpPr>
        <p:spPr>
          <a:xfrm>
            <a:off x="7628005" y="5569171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3" name="正方形/長方形 402">
            <a:extLst>
              <a:ext uri="{FF2B5EF4-FFF2-40B4-BE49-F238E27FC236}">
                <a16:creationId xmlns:a16="http://schemas.microsoft.com/office/drawing/2014/main" id="{6A418E91-23F3-4481-B980-DE02D23C61B1}"/>
              </a:ext>
            </a:extLst>
          </p:cNvPr>
          <p:cNvSpPr/>
          <p:nvPr/>
        </p:nvSpPr>
        <p:spPr>
          <a:xfrm>
            <a:off x="7545141" y="5425155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4" name="正方形/長方形 403">
            <a:extLst>
              <a:ext uri="{FF2B5EF4-FFF2-40B4-BE49-F238E27FC236}">
                <a16:creationId xmlns:a16="http://schemas.microsoft.com/office/drawing/2014/main" id="{EAE4997D-208B-4A6E-A31E-65D971863D44}"/>
              </a:ext>
            </a:extLst>
          </p:cNvPr>
          <p:cNvSpPr/>
          <p:nvPr/>
        </p:nvSpPr>
        <p:spPr>
          <a:xfrm>
            <a:off x="7536757" y="5577555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5" name="正方形/長方形 404">
            <a:extLst>
              <a:ext uri="{FF2B5EF4-FFF2-40B4-BE49-F238E27FC236}">
                <a16:creationId xmlns:a16="http://schemas.microsoft.com/office/drawing/2014/main" id="{0FD125C0-348D-4EB6-BCE3-0012CC0ACE13}"/>
              </a:ext>
            </a:extLst>
          </p:cNvPr>
          <p:cNvSpPr/>
          <p:nvPr/>
        </p:nvSpPr>
        <p:spPr>
          <a:xfrm>
            <a:off x="7772021" y="5569171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6" name="正方形/長方形 405">
            <a:extLst>
              <a:ext uri="{FF2B5EF4-FFF2-40B4-BE49-F238E27FC236}">
                <a16:creationId xmlns:a16="http://schemas.microsoft.com/office/drawing/2014/main" id="{CA9A61AF-F63D-4DDF-9BF6-4C6324FE8532}"/>
              </a:ext>
            </a:extLst>
          </p:cNvPr>
          <p:cNvSpPr/>
          <p:nvPr/>
        </p:nvSpPr>
        <p:spPr>
          <a:xfrm>
            <a:off x="7680773" y="5721571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7" name="正方形/長方形 406">
            <a:extLst>
              <a:ext uri="{FF2B5EF4-FFF2-40B4-BE49-F238E27FC236}">
                <a16:creationId xmlns:a16="http://schemas.microsoft.com/office/drawing/2014/main" id="{F29759D8-4DB2-44D6-9051-D5FEA8B56E86}"/>
              </a:ext>
            </a:extLst>
          </p:cNvPr>
          <p:cNvSpPr/>
          <p:nvPr/>
        </p:nvSpPr>
        <p:spPr>
          <a:xfrm>
            <a:off x="7833173" y="5713187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8" name="正方形/長方形 407">
            <a:extLst>
              <a:ext uri="{FF2B5EF4-FFF2-40B4-BE49-F238E27FC236}">
                <a16:creationId xmlns:a16="http://schemas.microsoft.com/office/drawing/2014/main" id="{0460020E-6B16-4244-8169-25E7CEABE7BC}"/>
              </a:ext>
            </a:extLst>
          </p:cNvPr>
          <p:cNvSpPr/>
          <p:nvPr/>
        </p:nvSpPr>
        <p:spPr>
          <a:xfrm>
            <a:off x="7691629" y="5613559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9" name="正方形/長方形 408">
            <a:extLst>
              <a:ext uri="{FF2B5EF4-FFF2-40B4-BE49-F238E27FC236}">
                <a16:creationId xmlns:a16="http://schemas.microsoft.com/office/drawing/2014/main" id="{9DD132B9-834B-4E76-A3DF-F18BF054C4A4}"/>
              </a:ext>
            </a:extLst>
          </p:cNvPr>
          <p:cNvSpPr/>
          <p:nvPr/>
        </p:nvSpPr>
        <p:spPr>
          <a:xfrm>
            <a:off x="7680773" y="5641179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0" name="正方形/長方形 409">
            <a:extLst>
              <a:ext uri="{FF2B5EF4-FFF2-40B4-BE49-F238E27FC236}">
                <a16:creationId xmlns:a16="http://schemas.microsoft.com/office/drawing/2014/main" id="{4FC34667-7838-479C-A7D8-216E6ADF544F}"/>
              </a:ext>
            </a:extLst>
          </p:cNvPr>
          <p:cNvSpPr/>
          <p:nvPr/>
        </p:nvSpPr>
        <p:spPr>
          <a:xfrm>
            <a:off x="7672389" y="5793579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1" name="正方形/長方形 410">
            <a:extLst>
              <a:ext uri="{FF2B5EF4-FFF2-40B4-BE49-F238E27FC236}">
                <a16:creationId xmlns:a16="http://schemas.microsoft.com/office/drawing/2014/main" id="{F655DD5A-2C0C-48D8-B736-2C85D4F0647F}"/>
              </a:ext>
            </a:extLst>
          </p:cNvPr>
          <p:cNvSpPr/>
          <p:nvPr/>
        </p:nvSpPr>
        <p:spPr>
          <a:xfrm>
            <a:off x="7835645" y="5613559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2" name="正方形/長方形 411">
            <a:extLst>
              <a:ext uri="{FF2B5EF4-FFF2-40B4-BE49-F238E27FC236}">
                <a16:creationId xmlns:a16="http://schemas.microsoft.com/office/drawing/2014/main" id="{2B499F6D-04DB-4DB2-8DB1-D1F31C517BB8}"/>
              </a:ext>
            </a:extLst>
          </p:cNvPr>
          <p:cNvSpPr/>
          <p:nvPr/>
        </p:nvSpPr>
        <p:spPr>
          <a:xfrm>
            <a:off x="7816405" y="5937595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3" name="正方形/長方形 412">
            <a:extLst>
              <a:ext uri="{FF2B5EF4-FFF2-40B4-BE49-F238E27FC236}">
                <a16:creationId xmlns:a16="http://schemas.microsoft.com/office/drawing/2014/main" id="{6AA89708-9B52-4F75-B71B-EA8794336CA4}"/>
              </a:ext>
            </a:extLst>
          </p:cNvPr>
          <p:cNvSpPr/>
          <p:nvPr/>
        </p:nvSpPr>
        <p:spPr>
          <a:xfrm>
            <a:off x="7733541" y="5749191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4" name="正方形/長方形 413">
            <a:extLst>
              <a:ext uri="{FF2B5EF4-FFF2-40B4-BE49-F238E27FC236}">
                <a16:creationId xmlns:a16="http://schemas.microsoft.com/office/drawing/2014/main" id="{4D2C795B-FC97-4114-BFE7-C59146E71616}"/>
              </a:ext>
            </a:extLst>
          </p:cNvPr>
          <p:cNvSpPr/>
          <p:nvPr/>
        </p:nvSpPr>
        <p:spPr>
          <a:xfrm>
            <a:off x="7808025" y="5713187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5" name="正方形/長方形 414">
            <a:extLst>
              <a:ext uri="{FF2B5EF4-FFF2-40B4-BE49-F238E27FC236}">
                <a16:creationId xmlns:a16="http://schemas.microsoft.com/office/drawing/2014/main" id="{4E438F53-A1DB-42B4-B8E9-3088FE91F766}"/>
              </a:ext>
            </a:extLst>
          </p:cNvPr>
          <p:cNvSpPr/>
          <p:nvPr/>
        </p:nvSpPr>
        <p:spPr>
          <a:xfrm>
            <a:off x="7888417" y="5577555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6" name="正方形/長方形 415">
            <a:extLst>
              <a:ext uri="{FF2B5EF4-FFF2-40B4-BE49-F238E27FC236}">
                <a16:creationId xmlns:a16="http://schemas.microsoft.com/office/drawing/2014/main" id="{05B6A8EE-4F3C-4733-9DD0-195D194AD320}"/>
              </a:ext>
            </a:extLst>
          </p:cNvPr>
          <p:cNvSpPr/>
          <p:nvPr/>
        </p:nvSpPr>
        <p:spPr>
          <a:xfrm>
            <a:off x="7716777" y="5721571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7" name="正方形/長方形 416">
            <a:extLst>
              <a:ext uri="{FF2B5EF4-FFF2-40B4-BE49-F238E27FC236}">
                <a16:creationId xmlns:a16="http://schemas.microsoft.com/office/drawing/2014/main" id="{14E19756-1F98-4197-803A-EBAE00CCD9C9}"/>
              </a:ext>
            </a:extLst>
          </p:cNvPr>
          <p:cNvSpPr/>
          <p:nvPr/>
        </p:nvSpPr>
        <p:spPr>
          <a:xfrm>
            <a:off x="8464481" y="5531178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8" name="正方形/長方形 417">
            <a:extLst>
              <a:ext uri="{FF2B5EF4-FFF2-40B4-BE49-F238E27FC236}">
                <a16:creationId xmlns:a16="http://schemas.microsoft.com/office/drawing/2014/main" id="{013B39FE-6324-46B5-A1DD-CA769418857B}"/>
              </a:ext>
            </a:extLst>
          </p:cNvPr>
          <p:cNvSpPr/>
          <p:nvPr/>
        </p:nvSpPr>
        <p:spPr>
          <a:xfrm>
            <a:off x="7860793" y="5865587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19" name="正方形/長方形 418">
            <a:extLst>
              <a:ext uri="{FF2B5EF4-FFF2-40B4-BE49-F238E27FC236}">
                <a16:creationId xmlns:a16="http://schemas.microsoft.com/office/drawing/2014/main" id="{5086848C-8D02-4587-94EE-D0CF2162B1B4}"/>
              </a:ext>
            </a:extLst>
          </p:cNvPr>
          <p:cNvSpPr/>
          <p:nvPr/>
        </p:nvSpPr>
        <p:spPr>
          <a:xfrm>
            <a:off x="8345609" y="5675194"/>
            <a:ext cx="36000" cy="3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0" name="正方形/長方形 419">
            <a:extLst>
              <a:ext uri="{FF2B5EF4-FFF2-40B4-BE49-F238E27FC236}">
                <a16:creationId xmlns:a16="http://schemas.microsoft.com/office/drawing/2014/main" id="{76BB5614-A632-4754-A3E0-97CB7E5A32AC}"/>
              </a:ext>
            </a:extLst>
          </p:cNvPr>
          <p:cNvSpPr/>
          <p:nvPr/>
        </p:nvSpPr>
        <p:spPr>
          <a:xfrm>
            <a:off x="7738493" y="5785199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1" name="正方形/長方形 420">
            <a:extLst>
              <a:ext uri="{FF2B5EF4-FFF2-40B4-BE49-F238E27FC236}">
                <a16:creationId xmlns:a16="http://schemas.microsoft.com/office/drawing/2014/main" id="{BEE5F971-26C0-4036-8D28-8EEAF363DA08}"/>
              </a:ext>
            </a:extLst>
          </p:cNvPr>
          <p:cNvSpPr/>
          <p:nvPr/>
        </p:nvSpPr>
        <p:spPr>
          <a:xfrm>
            <a:off x="7727637" y="5812819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5FF2637E-4C29-4F99-BF92-FF9051EC34B0}"/>
              </a:ext>
            </a:extLst>
          </p:cNvPr>
          <p:cNvSpPr/>
          <p:nvPr/>
        </p:nvSpPr>
        <p:spPr>
          <a:xfrm>
            <a:off x="7719253" y="5965219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3" name="正方形/長方形 422">
            <a:extLst>
              <a:ext uri="{FF2B5EF4-FFF2-40B4-BE49-F238E27FC236}">
                <a16:creationId xmlns:a16="http://schemas.microsoft.com/office/drawing/2014/main" id="{1172E764-F81B-4BC4-9611-13EDC165BFCA}"/>
              </a:ext>
            </a:extLst>
          </p:cNvPr>
          <p:cNvSpPr/>
          <p:nvPr/>
        </p:nvSpPr>
        <p:spPr>
          <a:xfrm>
            <a:off x="7433697" y="5785199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4" name="正方形/長方形 423">
            <a:extLst>
              <a:ext uri="{FF2B5EF4-FFF2-40B4-BE49-F238E27FC236}">
                <a16:creationId xmlns:a16="http://schemas.microsoft.com/office/drawing/2014/main" id="{B3DC7B23-D038-42A7-980F-801CAD85D086}"/>
              </a:ext>
            </a:extLst>
          </p:cNvPr>
          <p:cNvSpPr/>
          <p:nvPr/>
        </p:nvSpPr>
        <p:spPr>
          <a:xfrm>
            <a:off x="7414457" y="6109235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5" name="正方形/長方形 424">
            <a:extLst>
              <a:ext uri="{FF2B5EF4-FFF2-40B4-BE49-F238E27FC236}">
                <a16:creationId xmlns:a16="http://schemas.microsoft.com/office/drawing/2014/main" id="{4AE5AF4F-18BC-4B78-A7AA-FAE851672136}"/>
              </a:ext>
            </a:extLst>
          </p:cNvPr>
          <p:cNvSpPr/>
          <p:nvPr/>
        </p:nvSpPr>
        <p:spPr>
          <a:xfrm>
            <a:off x="7780405" y="5920831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6" name="正方形/長方形 425">
            <a:extLst>
              <a:ext uri="{FF2B5EF4-FFF2-40B4-BE49-F238E27FC236}">
                <a16:creationId xmlns:a16="http://schemas.microsoft.com/office/drawing/2014/main" id="{08D07A1F-C755-480A-8F31-B136C619CA62}"/>
              </a:ext>
            </a:extLst>
          </p:cNvPr>
          <p:cNvSpPr/>
          <p:nvPr/>
        </p:nvSpPr>
        <p:spPr>
          <a:xfrm>
            <a:off x="7406077" y="5884827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7" name="正方形/長方形 426">
            <a:extLst>
              <a:ext uri="{FF2B5EF4-FFF2-40B4-BE49-F238E27FC236}">
                <a16:creationId xmlns:a16="http://schemas.microsoft.com/office/drawing/2014/main" id="{D4000C96-5F15-451B-B9EF-DB9CCF646396}"/>
              </a:ext>
            </a:extLst>
          </p:cNvPr>
          <p:cNvSpPr/>
          <p:nvPr/>
        </p:nvSpPr>
        <p:spPr>
          <a:xfrm>
            <a:off x="7486469" y="5749195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8" name="正方形/長方形 427">
            <a:extLst>
              <a:ext uri="{FF2B5EF4-FFF2-40B4-BE49-F238E27FC236}">
                <a16:creationId xmlns:a16="http://schemas.microsoft.com/office/drawing/2014/main" id="{A4BE17E0-FFF1-422B-A57F-26095F6AB51D}"/>
              </a:ext>
            </a:extLst>
          </p:cNvPr>
          <p:cNvSpPr/>
          <p:nvPr/>
        </p:nvSpPr>
        <p:spPr>
          <a:xfrm>
            <a:off x="7763641" y="5893211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29" name="正方形/長方形 428">
            <a:extLst>
              <a:ext uri="{FF2B5EF4-FFF2-40B4-BE49-F238E27FC236}">
                <a16:creationId xmlns:a16="http://schemas.microsoft.com/office/drawing/2014/main" id="{AFA2C10D-9F76-4DEF-87B8-888732F8576F}"/>
              </a:ext>
            </a:extLst>
          </p:cNvPr>
          <p:cNvSpPr/>
          <p:nvPr/>
        </p:nvSpPr>
        <p:spPr>
          <a:xfrm>
            <a:off x="7550093" y="5884827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30" name="正方形/長方形 429">
            <a:extLst>
              <a:ext uri="{FF2B5EF4-FFF2-40B4-BE49-F238E27FC236}">
                <a16:creationId xmlns:a16="http://schemas.microsoft.com/office/drawing/2014/main" id="{A338CC40-FF09-46A7-BC25-FBC144119646}"/>
              </a:ext>
            </a:extLst>
          </p:cNvPr>
          <p:cNvSpPr/>
          <p:nvPr/>
        </p:nvSpPr>
        <p:spPr>
          <a:xfrm>
            <a:off x="7458845" y="6037227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31" name="正方形/長方形 430">
            <a:extLst>
              <a:ext uri="{FF2B5EF4-FFF2-40B4-BE49-F238E27FC236}">
                <a16:creationId xmlns:a16="http://schemas.microsoft.com/office/drawing/2014/main" id="{A0AE762F-455A-4398-99AD-0589F8197E16}"/>
              </a:ext>
            </a:extLst>
          </p:cNvPr>
          <p:cNvSpPr/>
          <p:nvPr/>
        </p:nvSpPr>
        <p:spPr>
          <a:xfrm>
            <a:off x="7611245" y="6028843"/>
            <a:ext cx="36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33" name="正方形/長方形 432">
            <a:extLst>
              <a:ext uri="{FF2B5EF4-FFF2-40B4-BE49-F238E27FC236}">
                <a16:creationId xmlns:a16="http://schemas.microsoft.com/office/drawing/2014/main" id="{FDC71D46-CCB7-4A9B-A0C1-9235906C99E2}"/>
              </a:ext>
            </a:extLst>
          </p:cNvPr>
          <p:cNvSpPr/>
          <p:nvPr/>
        </p:nvSpPr>
        <p:spPr>
          <a:xfrm>
            <a:off x="8231553" y="5122821"/>
            <a:ext cx="720000" cy="72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4" name="正方形/長方形 433">
            <a:extLst>
              <a:ext uri="{FF2B5EF4-FFF2-40B4-BE49-F238E27FC236}">
                <a16:creationId xmlns:a16="http://schemas.microsoft.com/office/drawing/2014/main" id="{C9D4FFE0-12A4-4561-BECD-099112C14A40}"/>
              </a:ext>
            </a:extLst>
          </p:cNvPr>
          <p:cNvSpPr/>
          <p:nvPr/>
        </p:nvSpPr>
        <p:spPr>
          <a:xfrm>
            <a:off x="7491527" y="5868852"/>
            <a:ext cx="720000" cy="72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5" name="正方形/長方形 434">
            <a:extLst>
              <a:ext uri="{FF2B5EF4-FFF2-40B4-BE49-F238E27FC236}">
                <a16:creationId xmlns:a16="http://schemas.microsoft.com/office/drawing/2014/main" id="{D8C6FCA4-8DE6-4694-A490-20C685A0CE7E}"/>
              </a:ext>
            </a:extLst>
          </p:cNvPr>
          <p:cNvSpPr/>
          <p:nvPr/>
        </p:nvSpPr>
        <p:spPr>
          <a:xfrm>
            <a:off x="8239153" y="5868852"/>
            <a:ext cx="720000" cy="720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37" name="テキスト ボックス 436">
            <a:extLst>
              <a:ext uri="{FF2B5EF4-FFF2-40B4-BE49-F238E27FC236}">
                <a16:creationId xmlns:a16="http://schemas.microsoft.com/office/drawing/2014/main" id="{400DB521-2202-46E5-B78D-99F5967D866E}"/>
              </a:ext>
            </a:extLst>
          </p:cNvPr>
          <p:cNvSpPr txBox="1"/>
          <p:nvPr/>
        </p:nvSpPr>
        <p:spPr>
          <a:xfrm>
            <a:off x="9095744" y="5182163"/>
            <a:ext cx="30414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We can associate and remove green signals from red events</a:t>
            </a:r>
          </a:p>
          <a:p>
            <a:r>
              <a:rPr lang="en-US" altLang="ja-JP" dirty="0"/>
              <a:t>(better we know green is there in offline)</a:t>
            </a:r>
          </a:p>
        </p:txBody>
      </p:sp>
      <p:sp>
        <p:nvSpPr>
          <p:cNvPr id="438" name="テキスト ボックス 437">
            <a:extLst>
              <a:ext uri="{FF2B5EF4-FFF2-40B4-BE49-F238E27FC236}">
                <a16:creationId xmlns:a16="http://schemas.microsoft.com/office/drawing/2014/main" id="{5805D446-3B32-4CFE-9771-727BB8827EB1}"/>
              </a:ext>
            </a:extLst>
          </p:cNvPr>
          <p:cNvSpPr txBox="1"/>
          <p:nvPr/>
        </p:nvSpPr>
        <p:spPr>
          <a:xfrm>
            <a:off x="3429001" y="407105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</a:t>
            </a:r>
            <a:endParaRPr kumimoji="1" lang="ja-JP" altLang="en-US" dirty="0"/>
          </a:p>
        </p:txBody>
      </p:sp>
      <p:sp>
        <p:nvSpPr>
          <p:cNvPr id="439" name="テキスト ボックス 438">
            <a:extLst>
              <a:ext uri="{FF2B5EF4-FFF2-40B4-BE49-F238E27FC236}">
                <a16:creationId xmlns:a16="http://schemas.microsoft.com/office/drawing/2014/main" id="{04C4A055-30FD-45E8-AA43-6553AEEE3C04}"/>
              </a:ext>
            </a:extLst>
          </p:cNvPr>
          <p:cNvSpPr txBox="1"/>
          <p:nvPr/>
        </p:nvSpPr>
        <p:spPr>
          <a:xfrm>
            <a:off x="6168008" y="407707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099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B744FF-14D0-4C89-8EDE-980FD0171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Past-future protection at pad level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CEB595-2E55-41CE-8B69-49986874E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0" y="1217396"/>
            <a:ext cx="11453719" cy="825747"/>
          </a:xfrm>
        </p:spPr>
        <p:txBody>
          <a:bodyPr/>
          <a:lstStyle/>
          <a:p>
            <a:r>
              <a:rPr kumimoji="1" lang="en-US" altLang="ja-JP" dirty="0"/>
              <a:t>At trigger level, we can reject events with large overla</a:t>
            </a:r>
            <a:r>
              <a:rPr lang="en-US" altLang="ja-JP" dirty="0"/>
              <a:t>p of physics signals in the same pad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DFE65C2-23C5-44AE-8A2B-340B9404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CC2D7E1-C1F3-4D72-B74D-AA90DCC9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FD7057B1-6E63-4EC6-8E59-00E2D16E4314}"/>
              </a:ext>
            </a:extLst>
          </p:cNvPr>
          <p:cNvCxnSpPr>
            <a:cxnSpLocks/>
          </p:cNvCxnSpPr>
          <p:nvPr/>
        </p:nvCxnSpPr>
        <p:spPr>
          <a:xfrm>
            <a:off x="1097491" y="3285755"/>
            <a:ext cx="85989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1EC1C15B-AD53-42E0-88A2-EEEDF8A24A8B}"/>
              </a:ext>
            </a:extLst>
          </p:cNvPr>
          <p:cNvCxnSpPr>
            <a:cxnSpLocks/>
          </p:cNvCxnSpPr>
          <p:nvPr/>
        </p:nvCxnSpPr>
        <p:spPr>
          <a:xfrm flipV="1">
            <a:off x="1529489" y="2921435"/>
            <a:ext cx="0" cy="36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: 図形 8">
            <a:extLst>
              <a:ext uri="{FF2B5EF4-FFF2-40B4-BE49-F238E27FC236}">
                <a16:creationId xmlns:a16="http://schemas.microsoft.com/office/drawing/2014/main" id="{101D3510-E4AF-4BB0-9094-8DC344DF90CA}"/>
              </a:ext>
            </a:extLst>
          </p:cNvPr>
          <p:cNvSpPr/>
          <p:nvPr/>
        </p:nvSpPr>
        <p:spPr>
          <a:xfrm>
            <a:off x="1550597" y="2138694"/>
            <a:ext cx="4587454" cy="1142741"/>
          </a:xfrm>
          <a:custGeom>
            <a:avLst/>
            <a:gdLst>
              <a:gd name="connsiteX0" fmla="*/ 0 w 1887941"/>
              <a:gd name="connsiteY0" fmla="*/ 4550 h 4550"/>
              <a:gd name="connsiteX1" fmla="*/ 1887941 w 1887941"/>
              <a:gd name="connsiteY1" fmla="*/ 0 h 4550"/>
              <a:gd name="connsiteX0" fmla="*/ 0 w 10000"/>
              <a:gd name="connsiteY0" fmla="*/ 1096490 h 1096490"/>
              <a:gd name="connsiteX1" fmla="*/ 10000 w 10000"/>
              <a:gd name="connsiteY1" fmla="*/ 1086490 h 1096490"/>
              <a:gd name="connsiteX0" fmla="*/ 0 w 10000"/>
              <a:gd name="connsiteY0" fmla="*/ 1319980 h 1319980"/>
              <a:gd name="connsiteX1" fmla="*/ 10000 w 10000"/>
              <a:gd name="connsiteY1" fmla="*/ 1309980 h 131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319980">
                <a:moveTo>
                  <a:pt x="0" y="1319980"/>
                </a:moveTo>
                <a:cubicBezTo>
                  <a:pt x="3646" y="-1142950"/>
                  <a:pt x="6884" y="433459"/>
                  <a:pt x="10000" y="1309980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: 図形 9">
            <a:extLst>
              <a:ext uri="{FF2B5EF4-FFF2-40B4-BE49-F238E27FC236}">
                <a16:creationId xmlns:a16="http://schemas.microsoft.com/office/drawing/2014/main" id="{AA8E7734-7CC2-423F-9D06-572C7E6343A8}"/>
              </a:ext>
            </a:extLst>
          </p:cNvPr>
          <p:cNvSpPr/>
          <p:nvPr/>
        </p:nvSpPr>
        <p:spPr>
          <a:xfrm>
            <a:off x="3164730" y="2270581"/>
            <a:ext cx="4587454" cy="987112"/>
          </a:xfrm>
          <a:custGeom>
            <a:avLst/>
            <a:gdLst>
              <a:gd name="connsiteX0" fmla="*/ 0 w 1887941"/>
              <a:gd name="connsiteY0" fmla="*/ 4550 h 4550"/>
              <a:gd name="connsiteX1" fmla="*/ 1887941 w 1887941"/>
              <a:gd name="connsiteY1" fmla="*/ 0 h 4550"/>
              <a:gd name="connsiteX0" fmla="*/ 0 w 10000"/>
              <a:gd name="connsiteY0" fmla="*/ 1096490 h 1096490"/>
              <a:gd name="connsiteX1" fmla="*/ 10000 w 10000"/>
              <a:gd name="connsiteY1" fmla="*/ 1086490 h 1096490"/>
              <a:gd name="connsiteX0" fmla="*/ 0 w 10000"/>
              <a:gd name="connsiteY0" fmla="*/ 1319980 h 1319980"/>
              <a:gd name="connsiteX1" fmla="*/ 10000 w 10000"/>
              <a:gd name="connsiteY1" fmla="*/ 1309980 h 131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319980">
                <a:moveTo>
                  <a:pt x="0" y="1319980"/>
                </a:moveTo>
                <a:cubicBezTo>
                  <a:pt x="3646" y="-1142950"/>
                  <a:pt x="6884" y="433459"/>
                  <a:pt x="10000" y="130998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48365EEA-3624-47EA-8E4A-E8A6FE97ECC4}"/>
              </a:ext>
            </a:extLst>
          </p:cNvPr>
          <p:cNvSpPr/>
          <p:nvPr/>
        </p:nvSpPr>
        <p:spPr>
          <a:xfrm>
            <a:off x="4259796" y="2576411"/>
            <a:ext cx="4587454" cy="720000"/>
          </a:xfrm>
          <a:custGeom>
            <a:avLst/>
            <a:gdLst>
              <a:gd name="connsiteX0" fmla="*/ 0 w 1887941"/>
              <a:gd name="connsiteY0" fmla="*/ 4550 h 4550"/>
              <a:gd name="connsiteX1" fmla="*/ 1887941 w 1887941"/>
              <a:gd name="connsiteY1" fmla="*/ 0 h 4550"/>
              <a:gd name="connsiteX0" fmla="*/ 0 w 10000"/>
              <a:gd name="connsiteY0" fmla="*/ 1096490 h 1096490"/>
              <a:gd name="connsiteX1" fmla="*/ 10000 w 10000"/>
              <a:gd name="connsiteY1" fmla="*/ 1086490 h 1096490"/>
              <a:gd name="connsiteX0" fmla="*/ 0 w 10000"/>
              <a:gd name="connsiteY0" fmla="*/ 1319980 h 1319980"/>
              <a:gd name="connsiteX1" fmla="*/ 10000 w 10000"/>
              <a:gd name="connsiteY1" fmla="*/ 1309980 h 131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319980">
                <a:moveTo>
                  <a:pt x="0" y="1319980"/>
                </a:moveTo>
                <a:cubicBezTo>
                  <a:pt x="3646" y="-1142950"/>
                  <a:pt x="6884" y="433459"/>
                  <a:pt x="10000" y="130998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1EE3726-AE9A-41D4-A601-958BAA542580}"/>
              </a:ext>
            </a:extLst>
          </p:cNvPr>
          <p:cNvCxnSpPr>
            <a:cxnSpLocks/>
          </p:cNvCxnSpPr>
          <p:nvPr/>
        </p:nvCxnSpPr>
        <p:spPr>
          <a:xfrm flipV="1">
            <a:off x="3143672" y="2936411"/>
            <a:ext cx="0" cy="36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663C00A5-C68E-40A3-964E-B1E4DAE5E109}"/>
              </a:ext>
            </a:extLst>
          </p:cNvPr>
          <p:cNvCxnSpPr>
            <a:cxnSpLocks/>
          </p:cNvCxnSpPr>
          <p:nvPr/>
        </p:nvCxnSpPr>
        <p:spPr>
          <a:xfrm flipV="1">
            <a:off x="4268209" y="2936411"/>
            <a:ext cx="0" cy="3600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0E054FC-0FC7-44CB-BFCB-2677FF60DBB7}"/>
              </a:ext>
            </a:extLst>
          </p:cNvPr>
          <p:cNvCxnSpPr>
            <a:cxnSpLocks/>
          </p:cNvCxnSpPr>
          <p:nvPr/>
        </p:nvCxnSpPr>
        <p:spPr>
          <a:xfrm>
            <a:off x="1055784" y="2794598"/>
            <a:ext cx="8598909" cy="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2DB1119E-D88D-4A44-9857-BD793FA9177F}"/>
              </a:ext>
            </a:extLst>
          </p:cNvPr>
          <p:cNvSpPr/>
          <p:nvPr/>
        </p:nvSpPr>
        <p:spPr>
          <a:xfrm>
            <a:off x="1547245" y="2100513"/>
            <a:ext cx="124797" cy="1142741"/>
          </a:xfrm>
          <a:custGeom>
            <a:avLst/>
            <a:gdLst>
              <a:gd name="connsiteX0" fmla="*/ 0 w 1887941"/>
              <a:gd name="connsiteY0" fmla="*/ 4550 h 4550"/>
              <a:gd name="connsiteX1" fmla="*/ 1887941 w 1887941"/>
              <a:gd name="connsiteY1" fmla="*/ 0 h 4550"/>
              <a:gd name="connsiteX0" fmla="*/ 0 w 10000"/>
              <a:gd name="connsiteY0" fmla="*/ 1096490 h 1096490"/>
              <a:gd name="connsiteX1" fmla="*/ 10000 w 10000"/>
              <a:gd name="connsiteY1" fmla="*/ 1086490 h 1096490"/>
              <a:gd name="connsiteX0" fmla="*/ 0 w 10000"/>
              <a:gd name="connsiteY0" fmla="*/ 1319980 h 1319980"/>
              <a:gd name="connsiteX1" fmla="*/ 10000 w 10000"/>
              <a:gd name="connsiteY1" fmla="*/ 1309980 h 131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319980">
                <a:moveTo>
                  <a:pt x="0" y="1319980"/>
                </a:moveTo>
                <a:cubicBezTo>
                  <a:pt x="3646" y="-1142950"/>
                  <a:pt x="6884" y="433459"/>
                  <a:pt x="10000" y="1309980"/>
                </a:cubicBez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CBF986D0-EA6B-45A5-9EB5-E50B1CD7D4BA}"/>
              </a:ext>
            </a:extLst>
          </p:cNvPr>
          <p:cNvSpPr/>
          <p:nvPr/>
        </p:nvSpPr>
        <p:spPr>
          <a:xfrm>
            <a:off x="3180437" y="2266314"/>
            <a:ext cx="108594" cy="987112"/>
          </a:xfrm>
          <a:custGeom>
            <a:avLst/>
            <a:gdLst>
              <a:gd name="connsiteX0" fmla="*/ 0 w 1887941"/>
              <a:gd name="connsiteY0" fmla="*/ 4550 h 4550"/>
              <a:gd name="connsiteX1" fmla="*/ 1887941 w 1887941"/>
              <a:gd name="connsiteY1" fmla="*/ 0 h 4550"/>
              <a:gd name="connsiteX0" fmla="*/ 0 w 10000"/>
              <a:gd name="connsiteY0" fmla="*/ 1096490 h 1096490"/>
              <a:gd name="connsiteX1" fmla="*/ 10000 w 10000"/>
              <a:gd name="connsiteY1" fmla="*/ 1086490 h 1096490"/>
              <a:gd name="connsiteX0" fmla="*/ 0 w 10000"/>
              <a:gd name="connsiteY0" fmla="*/ 1319980 h 1319980"/>
              <a:gd name="connsiteX1" fmla="*/ 10000 w 10000"/>
              <a:gd name="connsiteY1" fmla="*/ 1309980 h 131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319980">
                <a:moveTo>
                  <a:pt x="0" y="1319980"/>
                </a:moveTo>
                <a:cubicBezTo>
                  <a:pt x="3646" y="-1142950"/>
                  <a:pt x="6884" y="433459"/>
                  <a:pt x="10000" y="130998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フリーフォーム: 図形 16">
            <a:extLst>
              <a:ext uri="{FF2B5EF4-FFF2-40B4-BE49-F238E27FC236}">
                <a16:creationId xmlns:a16="http://schemas.microsoft.com/office/drawing/2014/main" id="{1B9ED65F-8048-43E2-B20C-FF203EF812A5}"/>
              </a:ext>
            </a:extLst>
          </p:cNvPr>
          <p:cNvSpPr/>
          <p:nvPr/>
        </p:nvSpPr>
        <p:spPr>
          <a:xfrm>
            <a:off x="4291375" y="2566867"/>
            <a:ext cx="84821" cy="720000"/>
          </a:xfrm>
          <a:custGeom>
            <a:avLst/>
            <a:gdLst>
              <a:gd name="connsiteX0" fmla="*/ 0 w 1887941"/>
              <a:gd name="connsiteY0" fmla="*/ 4550 h 4550"/>
              <a:gd name="connsiteX1" fmla="*/ 1887941 w 1887941"/>
              <a:gd name="connsiteY1" fmla="*/ 0 h 4550"/>
              <a:gd name="connsiteX0" fmla="*/ 0 w 10000"/>
              <a:gd name="connsiteY0" fmla="*/ 1096490 h 1096490"/>
              <a:gd name="connsiteX1" fmla="*/ 10000 w 10000"/>
              <a:gd name="connsiteY1" fmla="*/ 1086490 h 1096490"/>
              <a:gd name="connsiteX0" fmla="*/ 0 w 10000"/>
              <a:gd name="connsiteY0" fmla="*/ 1319980 h 1319980"/>
              <a:gd name="connsiteX1" fmla="*/ 10000 w 10000"/>
              <a:gd name="connsiteY1" fmla="*/ 1309980 h 131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319980">
                <a:moveTo>
                  <a:pt x="0" y="1319980"/>
                </a:moveTo>
                <a:cubicBezTo>
                  <a:pt x="3646" y="-1142950"/>
                  <a:pt x="6884" y="433459"/>
                  <a:pt x="10000" y="130998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58B2804-2114-4F6F-B498-AF352C26D2E3}"/>
              </a:ext>
            </a:extLst>
          </p:cNvPr>
          <p:cNvSpPr txBox="1"/>
          <p:nvPr/>
        </p:nvSpPr>
        <p:spPr>
          <a:xfrm>
            <a:off x="2013199" y="191683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ALPIDE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84A76CB-3A9D-4543-B60A-6135B7341F92}"/>
              </a:ext>
            </a:extLst>
          </p:cNvPr>
          <p:cNvSpPr txBox="1"/>
          <p:nvPr/>
        </p:nvSpPr>
        <p:spPr>
          <a:xfrm>
            <a:off x="423805" y="1917650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HGCROC</a:t>
            </a:r>
            <a:endParaRPr kumimoji="1" lang="ja-JP" altLang="en-US" dirty="0"/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2ABB0E57-454A-4E03-87FE-7FBD447926BE}"/>
              </a:ext>
            </a:extLst>
          </p:cNvPr>
          <p:cNvGrpSpPr/>
          <p:nvPr/>
        </p:nvGrpSpPr>
        <p:grpSpPr>
          <a:xfrm>
            <a:off x="903297" y="3988248"/>
            <a:ext cx="2548189" cy="2299193"/>
            <a:chOff x="1121617" y="3758099"/>
            <a:chExt cx="2548189" cy="2299193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96D274E9-1907-4E6D-A901-CEFA1D9A7A96}"/>
                </a:ext>
              </a:extLst>
            </p:cNvPr>
            <p:cNvGrpSpPr/>
            <p:nvPr/>
          </p:nvGrpSpPr>
          <p:grpSpPr>
            <a:xfrm>
              <a:off x="1235460" y="3758099"/>
              <a:ext cx="1151859" cy="230372"/>
              <a:chOff x="1703512" y="3858887"/>
              <a:chExt cx="1800000" cy="360000"/>
            </a:xfrm>
          </p:grpSpPr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3A0CE4CA-6C8B-4AA3-8BC0-75EF218A5F5A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3A30CA57-EF56-46CC-8C7D-3C48E81463E7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0C503995-58DF-47CC-B705-15AE45956CAE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354AAF7C-4E13-4BC3-8227-BDFBAEC8C458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A478C93E-2D5D-4E60-BF98-2523E2300C7E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C739BA12-9B06-4D6C-8402-1B8E6CB6A37C}"/>
                </a:ext>
              </a:extLst>
            </p:cNvPr>
            <p:cNvGrpSpPr/>
            <p:nvPr/>
          </p:nvGrpSpPr>
          <p:grpSpPr>
            <a:xfrm>
              <a:off x="1235460" y="3988471"/>
              <a:ext cx="1151859" cy="230372"/>
              <a:chOff x="1703512" y="3858887"/>
              <a:chExt cx="1800000" cy="360000"/>
            </a:xfrm>
          </p:grpSpPr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77F9BEB9-76A1-44FF-8866-622FF98623E4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A8FA18D2-AE20-4C42-AFD2-C2EFAE01262A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63DACFB3-DA44-4219-97B0-D2F51FE351F7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0E06A457-1399-4B81-9182-E6348B2F6AA6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15F6D60C-0D14-4810-A9FD-4CF95941D56E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37" name="グループ化 36">
              <a:extLst>
                <a:ext uri="{FF2B5EF4-FFF2-40B4-BE49-F238E27FC236}">
                  <a16:creationId xmlns:a16="http://schemas.microsoft.com/office/drawing/2014/main" id="{913C41D2-EF92-467A-9A48-48D1255EE890}"/>
                </a:ext>
              </a:extLst>
            </p:cNvPr>
            <p:cNvGrpSpPr/>
            <p:nvPr/>
          </p:nvGrpSpPr>
          <p:grpSpPr>
            <a:xfrm>
              <a:off x="1235460" y="4218843"/>
              <a:ext cx="1151859" cy="230372"/>
              <a:chOff x="1703512" y="3858887"/>
              <a:chExt cx="1800000" cy="360000"/>
            </a:xfrm>
          </p:grpSpPr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9299EDE8-0F78-477C-8585-1E121ADFE5CD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84965FE0-489B-4029-A98A-8EDF71E55F72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93778F22-1279-4708-AC8A-2549B2DFD40D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587BA1CF-8A93-409A-9AC2-66B9F21F654A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7BEED673-31B4-488D-A1E1-8EB49B50DDB2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E4083FFA-9DAC-4B17-B823-5B27C911AF15}"/>
                </a:ext>
              </a:extLst>
            </p:cNvPr>
            <p:cNvGrpSpPr/>
            <p:nvPr/>
          </p:nvGrpSpPr>
          <p:grpSpPr>
            <a:xfrm>
              <a:off x="1235460" y="4449214"/>
              <a:ext cx="1151859" cy="230372"/>
              <a:chOff x="1703512" y="3858887"/>
              <a:chExt cx="1800000" cy="360000"/>
            </a:xfrm>
          </p:grpSpPr>
          <p:sp>
            <p:nvSpPr>
              <p:cNvPr id="44" name="正方形/長方形 43">
                <a:extLst>
                  <a:ext uri="{FF2B5EF4-FFF2-40B4-BE49-F238E27FC236}">
                    <a16:creationId xmlns:a16="http://schemas.microsoft.com/office/drawing/2014/main" id="{BF112D72-FC2A-41B7-8C12-B62609DB17C8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5" name="正方形/長方形 44">
                <a:extLst>
                  <a:ext uri="{FF2B5EF4-FFF2-40B4-BE49-F238E27FC236}">
                    <a16:creationId xmlns:a16="http://schemas.microsoft.com/office/drawing/2014/main" id="{C74465C1-F974-4F20-93DC-8552B4ABB0EA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6" name="正方形/長方形 45">
                <a:extLst>
                  <a:ext uri="{FF2B5EF4-FFF2-40B4-BE49-F238E27FC236}">
                    <a16:creationId xmlns:a16="http://schemas.microsoft.com/office/drawing/2014/main" id="{CB064F22-4F3C-4929-BA16-8885C076EA21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7" name="正方形/長方形 46">
                <a:extLst>
                  <a:ext uri="{FF2B5EF4-FFF2-40B4-BE49-F238E27FC236}">
                    <a16:creationId xmlns:a16="http://schemas.microsoft.com/office/drawing/2014/main" id="{5111D894-A323-483C-81BA-A0A290CBCBB8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5E4C346E-6E90-436E-A9FC-456CABA21D4A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457BEA26-C528-45C4-87E4-AD6A318F6096}"/>
                </a:ext>
              </a:extLst>
            </p:cNvPr>
            <p:cNvGrpSpPr/>
            <p:nvPr/>
          </p:nvGrpSpPr>
          <p:grpSpPr>
            <a:xfrm>
              <a:off x="1121617" y="4679586"/>
              <a:ext cx="1151859" cy="230372"/>
              <a:chOff x="1703512" y="3858887"/>
              <a:chExt cx="1800000" cy="360000"/>
            </a:xfrm>
          </p:grpSpPr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2541BED0-9C4F-4E11-9AEE-A6DC4764B6E8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B8CE9FE6-1BFC-4ADE-950A-A98BAB8024C1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334D16BB-FB3A-40EE-AB5D-789ABF3FBFF2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A63B9CED-76B0-4CD2-BDB5-27F820938CB6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8E5CE431-FAB8-4CE0-94A8-067E0CC734FC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55" name="グループ化 54">
              <a:extLst>
                <a:ext uri="{FF2B5EF4-FFF2-40B4-BE49-F238E27FC236}">
                  <a16:creationId xmlns:a16="http://schemas.microsoft.com/office/drawing/2014/main" id="{FD1D28AA-6A5F-4D8C-9DE8-917136614603}"/>
                </a:ext>
              </a:extLst>
            </p:cNvPr>
            <p:cNvGrpSpPr/>
            <p:nvPr/>
          </p:nvGrpSpPr>
          <p:grpSpPr>
            <a:xfrm>
              <a:off x="1235460" y="4909958"/>
              <a:ext cx="1151859" cy="230372"/>
              <a:chOff x="1703512" y="3858887"/>
              <a:chExt cx="1800000" cy="360000"/>
            </a:xfrm>
          </p:grpSpPr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234F8ED9-6BD7-4662-B41E-C310A05B3F81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7" name="正方形/長方形 56">
                <a:extLst>
                  <a:ext uri="{FF2B5EF4-FFF2-40B4-BE49-F238E27FC236}">
                    <a16:creationId xmlns:a16="http://schemas.microsoft.com/office/drawing/2014/main" id="{4A37CB49-E25B-46BC-BE23-77DEAF8D1941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8" name="正方形/長方形 57">
                <a:extLst>
                  <a:ext uri="{FF2B5EF4-FFF2-40B4-BE49-F238E27FC236}">
                    <a16:creationId xmlns:a16="http://schemas.microsoft.com/office/drawing/2014/main" id="{D3D05DF3-39E0-4B30-B4C0-43D889668E1B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4409DD0D-3321-4F9A-BEBD-2629267B4282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id="{2AF661B3-F89A-4718-B2AA-3D74D2D4B3D1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6BC38A8D-AFC5-481A-B5BB-04ADD76EE850}"/>
                </a:ext>
              </a:extLst>
            </p:cNvPr>
            <p:cNvGrpSpPr/>
            <p:nvPr/>
          </p:nvGrpSpPr>
          <p:grpSpPr>
            <a:xfrm>
              <a:off x="1235460" y="5140330"/>
              <a:ext cx="1151859" cy="230372"/>
              <a:chOff x="1703512" y="3858887"/>
              <a:chExt cx="1800000" cy="360000"/>
            </a:xfrm>
          </p:grpSpPr>
          <p:sp>
            <p:nvSpPr>
              <p:cNvPr id="62" name="正方形/長方形 61">
                <a:extLst>
                  <a:ext uri="{FF2B5EF4-FFF2-40B4-BE49-F238E27FC236}">
                    <a16:creationId xmlns:a16="http://schemas.microsoft.com/office/drawing/2014/main" id="{2126CE41-F9A6-4973-95E6-F0650219EA5D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id="{04251492-6C02-441A-B1B9-6B5F0B65398C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BE8B18E3-E757-4E65-8A7A-79D97F65B61C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id="{99C1442A-8164-4B2E-A7FF-1BE7E272B030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79A69F4F-C179-441D-8D25-29AD424D2EBC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67" name="グループ化 66">
              <a:extLst>
                <a:ext uri="{FF2B5EF4-FFF2-40B4-BE49-F238E27FC236}">
                  <a16:creationId xmlns:a16="http://schemas.microsoft.com/office/drawing/2014/main" id="{B2DB8D04-DCC1-483E-9C97-84DBF8540021}"/>
                </a:ext>
              </a:extLst>
            </p:cNvPr>
            <p:cNvGrpSpPr/>
            <p:nvPr/>
          </p:nvGrpSpPr>
          <p:grpSpPr>
            <a:xfrm>
              <a:off x="1235460" y="5370702"/>
              <a:ext cx="1151859" cy="230372"/>
              <a:chOff x="1703512" y="3858887"/>
              <a:chExt cx="1800000" cy="360000"/>
            </a:xfrm>
          </p:grpSpPr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3839F8E0-5B5B-4611-B084-886F078F7AF7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45536ABD-E3F3-4150-B647-C843474F16B7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9C7A970E-400E-44E5-A586-73B184052979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8A62CFE1-E6C3-4C00-98B1-9B109948FF48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C6AF77A5-750D-4833-97AD-9F3656727D1D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9C8DC12C-39D1-4723-B6BE-E31C0B78BABB}"/>
                </a:ext>
              </a:extLst>
            </p:cNvPr>
            <p:cNvGrpSpPr/>
            <p:nvPr/>
          </p:nvGrpSpPr>
          <p:grpSpPr>
            <a:xfrm>
              <a:off x="1235460" y="5601073"/>
              <a:ext cx="1151859" cy="230372"/>
              <a:chOff x="1703512" y="3858887"/>
              <a:chExt cx="1800000" cy="360000"/>
            </a:xfrm>
          </p:grpSpPr>
          <p:sp>
            <p:nvSpPr>
              <p:cNvPr id="74" name="正方形/長方形 73">
                <a:extLst>
                  <a:ext uri="{FF2B5EF4-FFF2-40B4-BE49-F238E27FC236}">
                    <a16:creationId xmlns:a16="http://schemas.microsoft.com/office/drawing/2014/main" id="{10ABC6BF-1250-4B46-889C-FD8E3F6FE5BB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5" name="正方形/長方形 74">
                <a:extLst>
                  <a:ext uri="{FF2B5EF4-FFF2-40B4-BE49-F238E27FC236}">
                    <a16:creationId xmlns:a16="http://schemas.microsoft.com/office/drawing/2014/main" id="{DFDF9736-775E-4F1B-989D-67CAD165AACB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6" name="正方形/長方形 75">
                <a:extLst>
                  <a:ext uri="{FF2B5EF4-FFF2-40B4-BE49-F238E27FC236}">
                    <a16:creationId xmlns:a16="http://schemas.microsoft.com/office/drawing/2014/main" id="{4B28B198-B1AE-4E4B-B5CD-D96742AE266D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7" name="正方形/長方形 76">
                <a:extLst>
                  <a:ext uri="{FF2B5EF4-FFF2-40B4-BE49-F238E27FC236}">
                    <a16:creationId xmlns:a16="http://schemas.microsoft.com/office/drawing/2014/main" id="{A155D806-81AD-4231-9382-D5FBFCE0D21D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1652E5BA-BDFD-4C45-A4E2-6D0C67919A2C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4AD3BAFF-5532-47F6-A40C-BB3DC0611D4B}"/>
                </a:ext>
              </a:extLst>
            </p:cNvPr>
            <p:cNvGrpSpPr/>
            <p:nvPr/>
          </p:nvGrpSpPr>
          <p:grpSpPr>
            <a:xfrm>
              <a:off x="1235460" y="5826920"/>
              <a:ext cx="1151859" cy="230372"/>
              <a:chOff x="1703512" y="3858887"/>
              <a:chExt cx="1800000" cy="360000"/>
            </a:xfrm>
          </p:grpSpPr>
          <p:sp>
            <p:nvSpPr>
              <p:cNvPr id="80" name="正方形/長方形 79">
                <a:extLst>
                  <a:ext uri="{FF2B5EF4-FFF2-40B4-BE49-F238E27FC236}">
                    <a16:creationId xmlns:a16="http://schemas.microsoft.com/office/drawing/2014/main" id="{96153503-0F8B-451E-A8FA-ADE177CD46D4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A3AFAC64-D7DD-4A1C-A49B-0F7D1D500712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2" name="正方形/長方形 81">
                <a:extLst>
                  <a:ext uri="{FF2B5EF4-FFF2-40B4-BE49-F238E27FC236}">
                    <a16:creationId xmlns:a16="http://schemas.microsoft.com/office/drawing/2014/main" id="{FC79C3A8-B94B-491C-BAA5-97CC10744D49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3" name="正方形/長方形 82">
                <a:extLst>
                  <a:ext uri="{FF2B5EF4-FFF2-40B4-BE49-F238E27FC236}">
                    <a16:creationId xmlns:a16="http://schemas.microsoft.com/office/drawing/2014/main" id="{88055998-2245-4B89-AC82-9CE3A4506E5F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38C33E65-D223-4924-AC67-F51359BDD3C5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E26B4C82-F538-4BD8-A022-1ED743D855DB}"/>
                </a:ext>
              </a:extLst>
            </p:cNvPr>
            <p:cNvGrpSpPr/>
            <p:nvPr/>
          </p:nvGrpSpPr>
          <p:grpSpPr>
            <a:xfrm>
              <a:off x="2387318" y="3758099"/>
              <a:ext cx="1151859" cy="230372"/>
              <a:chOff x="1703512" y="3858887"/>
              <a:chExt cx="1800000" cy="360000"/>
            </a:xfrm>
          </p:grpSpPr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4CD38306-1ED7-41BA-BA56-3384098C0ECC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8" name="正方形/長方形 87">
                <a:extLst>
                  <a:ext uri="{FF2B5EF4-FFF2-40B4-BE49-F238E27FC236}">
                    <a16:creationId xmlns:a16="http://schemas.microsoft.com/office/drawing/2014/main" id="{D3DBFA3B-1168-4710-B3D4-86E91171AE29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D2486A02-6B82-4E93-B458-4364EFE66BB8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0" name="正方形/長方形 89">
                <a:extLst>
                  <a:ext uri="{FF2B5EF4-FFF2-40B4-BE49-F238E27FC236}">
                    <a16:creationId xmlns:a16="http://schemas.microsoft.com/office/drawing/2014/main" id="{80B6E3BA-F85E-4F5D-B2E4-A67D20756726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1" name="正方形/長方形 90">
                <a:extLst>
                  <a:ext uri="{FF2B5EF4-FFF2-40B4-BE49-F238E27FC236}">
                    <a16:creationId xmlns:a16="http://schemas.microsoft.com/office/drawing/2014/main" id="{ED34BC62-5AAA-415D-908D-0D1235D0D4A4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4513180B-E1E1-4682-911D-93181AFEE011}"/>
                </a:ext>
              </a:extLst>
            </p:cNvPr>
            <p:cNvGrpSpPr/>
            <p:nvPr/>
          </p:nvGrpSpPr>
          <p:grpSpPr>
            <a:xfrm>
              <a:off x="2387318" y="3988471"/>
              <a:ext cx="1151859" cy="230372"/>
              <a:chOff x="1703512" y="3858887"/>
              <a:chExt cx="1800000" cy="360000"/>
            </a:xfrm>
          </p:grpSpPr>
          <p:sp>
            <p:nvSpPr>
              <p:cNvPr id="93" name="正方形/長方形 92">
                <a:extLst>
                  <a:ext uri="{FF2B5EF4-FFF2-40B4-BE49-F238E27FC236}">
                    <a16:creationId xmlns:a16="http://schemas.microsoft.com/office/drawing/2014/main" id="{D5197A7C-1042-42F2-87D5-723A5C61A7FF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4" name="正方形/長方形 93">
                <a:extLst>
                  <a:ext uri="{FF2B5EF4-FFF2-40B4-BE49-F238E27FC236}">
                    <a16:creationId xmlns:a16="http://schemas.microsoft.com/office/drawing/2014/main" id="{1FA21135-BDC7-4135-BAB6-A06C228C1E26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5" name="正方形/長方形 94">
                <a:extLst>
                  <a:ext uri="{FF2B5EF4-FFF2-40B4-BE49-F238E27FC236}">
                    <a16:creationId xmlns:a16="http://schemas.microsoft.com/office/drawing/2014/main" id="{3EB23390-CA2A-47A0-AAA1-EA303EA1FE33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6" name="正方形/長方形 95">
                <a:extLst>
                  <a:ext uri="{FF2B5EF4-FFF2-40B4-BE49-F238E27FC236}">
                    <a16:creationId xmlns:a16="http://schemas.microsoft.com/office/drawing/2014/main" id="{E89DF580-1858-4A64-8552-A3BDE7724556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7" name="正方形/長方形 96">
                <a:extLst>
                  <a:ext uri="{FF2B5EF4-FFF2-40B4-BE49-F238E27FC236}">
                    <a16:creationId xmlns:a16="http://schemas.microsoft.com/office/drawing/2014/main" id="{B87D16EB-5C9A-4CC5-B255-8F79515A364A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7370F2F8-7665-421F-8744-93696FD39341}"/>
                </a:ext>
              </a:extLst>
            </p:cNvPr>
            <p:cNvGrpSpPr/>
            <p:nvPr/>
          </p:nvGrpSpPr>
          <p:grpSpPr>
            <a:xfrm>
              <a:off x="2387318" y="4218843"/>
              <a:ext cx="1151859" cy="230372"/>
              <a:chOff x="1703512" y="3858887"/>
              <a:chExt cx="1800000" cy="360000"/>
            </a:xfrm>
          </p:grpSpPr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13A08EC5-63B0-494A-89BF-D4529FD6347B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875FB8D8-99F3-41D7-ACAC-D63B7D0F1C65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1" name="正方形/長方形 100">
                <a:extLst>
                  <a:ext uri="{FF2B5EF4-FFF2-40B4-BE49-F238E27FC236}">
                    <a16:creationId xmlns:a16="http://schemas.microsoft.com/office/drawing/2014/main" id="{DC4C0F7C-BE68-42B2-B33F-C2CC6B6892EE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2" name="正方形/長方形 101">
                <a:extLst>
                  <a:ext uri="{FF2B5EF4-FFF2-40B4-BE49-F238E27FC236}">
                    <a16:creationId xmlns:a16="http://schemas.microsoft.com/office/drawing/2014/main" id="{F2B9DF50-82C8-498D-A653-0AD71C154D00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3" name="正方形/長方形 102">
                <a:extLst>
                  <a:ext uri="{FF2B5EF4-FFF2-40B4-BE49-F238E27FC236}">
                    <a16:creationId xmlns:a16="http://schemas.microsoft.com/office/drawing/2014/main" id="{1F8C0AAE-A92C-4A55-AD84-D1B15E9E71E1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04AA3A3D-45EE-4750-959C-1F9BC92E6211}"/>
                </a:ext>
              </a:extLst>
            </p:cNvPr>
            <p:cNvGrpSpPr/>
            <p:nvPr/>
          </p:nvGrpSpPr>
          <p:grpSpPr>
            <a:xfrm>
              <a:off x="2387318" y="4449214"/>
              <a:ext cx="1151859" cy="230372"/>
              <a:chOff x="1703512" y="3858887"/>
              <a:chExt cx="1800000" cy="360000"/>
            </a:xfrm>
          </p:grpSpPr>
          <p:sp>
            <p:nvSpPr>
              <p:cNvPr id="105" name="正方形/長方形 104">
                <a:extLst>
                  <a:ext uri="{FF2B5EF4-FFF2-40B4-BE49-F238E27FC236}">
                    <a16:creationId xmlns:a16="http://schemas.microsoft.com/office/drawing/2014/main" id="{FC856274-9F65-4358-9524-661670004390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6" name="正方形/長方形 105">
                <a:extLst>
                  <a:ext uri="{FF2B5EF4-FFF2-40B4-BE49-F238E27FC236}">
                    <a16:creationId xmlns:a16="http://schemas.microsoft.com/office/drawing/2014/main" id="{F078936B-CE5F-494E-B87D-4C68544F1B13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7" name="正方形/長方形 106">
                <a:extLst>
                  <a:ext uri="{FF2B5EF4-FFF2-40B4-BE49-F238E27FC236}">
                    <a16:creationId xmlns:a16="http://schemas.microsoft.com/office/drawing/2014/main" id="{6279F332-3CBE-49F2-B5AF-9BEA996786F4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8" name="正方形/長方形 107">
                <a:extLst>
                  <a:ext uri="{FF2B5EF4-FFF2-40B4-BE49-F238E27FC236}">
                    <a16:creationId xmlns:a16="http://schemas.microsoft.com/office/drawing/2014/main" id="{2A5D1282-65D9-466E-80E4-2274548A650F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9" name="正方形/長方形 108">
                <a:extLst>
                  <a:ext uri="{FF2B5EF4-FFF2-40B4-BE49-F238E27FC236}">
                    <a16:creationId xmlns:a16="http://schemas.microsoft.com/office/drawing/2014/main" id="{579AE7C1-2418-42F5-BBFD-956BA771CE43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10" name="グループ化 109">
              <a:extLst>
                <a:ext uri="{FF2B5EF4-FFF2-40B4-BE49-F238E27FC236}">
                  <a16:creationId xmlns:a16="http://schemas.microsoft.com/office/drawing/2014/main" id="{C7D698EB-3078-40C3-8263-0180DD2D76C6}"/>
                </a:ext>
              </a:extLst>
            </p:cNvPr>
            <p:cNvGrpSpPr/>
            <p:nvPr/>
          </p:nvGrpSpPr>
          <p:grpSpPr>
            <a:xfrm>
              <a:off x="2517947" y="4679586"/>
              <a:ext cx="1151859" cy="230372"/>
              <a:chOff x="1703512" y="3858887"/>
              <a:chExt cx="1800000" cy="360000"/>
            </a:xfrm>
          </p:grpSpPr>
          <p:sp>
            <p:nvSpPr>
              <p:cNvPr id="111" name="正方形/長方形 110">
                <a:extLst>
                  <a:ext uri="{FF2B5EF4-FFF2-40B4-BE49-F238E27FC236}">
                    <a16:creationId xmlns:a16="http://schemas.microsoft.com/office/drawing/2014/main" id="{37943DC1-F5A6-44D0-A978-B7384A3C84EF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2" name="正方形/長方形 111">
                <a:extLst>
                  <a:ext uri="{FF2B5EF4-FFF2-40B4-BE49-F238E27FC236}">
                    <a16:creationId xmlns:a16="http://schemas.microsoft.com/office/drawing/2014/main" id="{EE214DF8-EBDB-426C-843E-F59F23486680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3" name="正方形/長方形 112">
                <a:extLst>
                  <a:ext uri="{FF2B5EF4-FFF2-40B4-BE49-F238E27FC236}">
                    <a16:creationId xmlns:a16="http://schemas.microsoft.com/office/drawing/2014/main" id="{43709D5C-643B-40AD-A5C1-A429C7B9DE45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4" name="正方形/長方形 113">
                <a:extLst>
                  <a:ext uri="{FF2B5EF4-FFF2-40B4-BE49-F238E27FC236}">
                    <a16:creationId xmlns:a16="http://schemas.microsoft.com/office/drawing/2014/main" id="{4C65F3CF-8A3F-481B-90B9-03CC422B3A47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5" name="正方形/長方形 114">
                <a:extLst>
                  <a:ext uri="{FF2B5EF4-FFF2-40B4-BE49-F238E27FC236}">
                    <a16:creationId xmlns:a16="http://schemas.microsoft.com/office/drawing/2014/main" id="{416875AB-636E-4060-B7F1-F982D7C12FA5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16" name="グループ化 115">
              <a:extLst>
                <a:ext uri="{FF2B5EF4-FFF2-40B4-BE49-F238E27FC236}">
                  <a16:creationId xmlns:a16="http://schemas.microsoft.com/office/drawing/2014/main" id="{74680861-6737-46A6-BD18-8C2EF3706F2B}"/>
                </a:ext>
              </a:extLst>
            </p:cNvPr>
            <p:cNvGrpSpPr/>
            <p:nvPr/>
          </p:nvGrpSpPr>
          <p:grpSpPr>
            <a:xfrm>
              <a:off x="2387318" y="4909958"/>
              <a:ext cx="1151859" cy="230372"/>
              <a:chOff x="1703512" y="3858887"/>
              <a:chExt cx="1800000" cy="360000"/>
            </a:xfrm>
          </p:grpSpPr>
          <p:sp>
            <p:nvSpPr>
              <p:cNvPr id="117" name="正方形/長方形 116">
                <a:extLst>
                  <a:ext uri="{FF2B5EF4-FFF2-40B4-BE49-F238E27FC236}">
                    <a16:creationId xmlns:a16="http://schemas.microsoft.com/office/drawing/2014/main" id="{81FD94DE-77C0-46E5-809D-E1101A125F80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8" name="正方形/長方形 117">
                <a:extLst>
                  <a:ext uri="{FF2B5EF4-FFF2-40B4-BE49-F238E27FC236}">
                    <a16:creationId xmlns:a16="http://schemas.microsoft.com/office/drawing/2014/main" id="{B464AC2C-8959-4333-9724-0ED3FA072BC6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19" name="正方形/長方形 118">
                <a:extLst>
                  <a:ext uri="{FF2B5EF4-FFF2-40B4-BE49-F238E27FC236}">
                    <a16:creationId xmlns:a16="http://schemas.microsoft.com/office/drawing/2014/main" id="{2D2967E4-BF7A-428D-9EAD-6548422DC6CD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0" name="正方形/長方形 119">
                <a:extLst>
                  <a:ext uri="{FF2B5EF4-FFF2-40B4-BE49-F238E27FC236}">
                    <a16:creationId xmlns:a16="http://schemas.microsoft.com/office/drawing/2014/main" id="{E5AFFB34-63C2-4453-8883-F6F0AB53E747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1" name="正方形/長方形 120">
                <a:extLst>
                  <a:ext uri="{FF2B5EF4-FFF2-40B4-BE49-F238E27FC236}">
                    <a16:creationId xmlns:a16="http://schemas.microsoft.com/office/drawing/2014/main" id="{48A86A33-147B-4921-848D-1B33FEFDDD65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2" name="グループ化 121">
              <a:extLst>
                <a:ext uri="{FF2B5EF4-FFF2-40B4-BE49-F238E27FC236}">
                  <a16:creationId xmlns:a16="http://schemas.microsoft.com/office/drawing/2014/main" id="{A76AEFA1-E565-42C2-9F3E-86B4D3755A48}"/>
                </a:ext>
              </a:extLst>
            </p:cNvPr>
            <p:cNvGrpSpPr/>
            <p:nvPr/>
          </p:nvGrpSpPr>
          <p:grpSpPr>
            <a:xfrm>
              <a:off x="2387318" y="5140330"/>
              <a:ext cx="1151859" cy="230372"/>
              <a:chOff x="1703512" y="3858887"/>
              <a:chExt cx="1800000" cy="360000"/>
            </a:xfrm>
          </p:grpSpPr>
          <p:sp>
            <p:nvSpPr>
              <p:cNvPr id="123" name="正方形/長方形 122">
                <a:extLst>
                  <a:ext uri="{FF2B5EF4-FFF2-40B4-BE49-F238E27FC236}">
                    <a16:creationId xmlns:a16="http://schemas.microsoft.com/office/drawing/2014/main" id="{2A2E471F-794E-4FBC-8C39-62F7F1731019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4" name="正方形/長方形 123">
                <a:extLst>
                  <a:ext uri="{FF2B5EF4-FFF2-40B4-BE49-F238E27FC236}">
                    <a16:creationId xmlns:a16="http://schemas.microsoft.com/office/drawing/2014/main" id="{F9B5B293-C496-480A-8AC5-E58FF4477FDC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5" name="正方形/長方形 124">
                <a:extLst>
                  <a:ext uri="{FF2B5EF4-FFF2-40B4-BE49-F238E27FC236}">
                    <a16:creationId xmlns:a16="http://schemas.microsoft.com/office/drawing/2014/main" id="{77D0A349-5F31-49FB-B526-F4BF333BD5D0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6" name="正方形/長方形 125">
                <a:extLst>
                  <a:ext uri="{FF2B5EF4-FFF2-40B4-BE49-F238E27FC236}">
                    <a16:creationId xmlns:a16="http://schemas.microsoft.com/office/drawing/2014/main" id="{793B1435-D1F1-47B1-A9FA-A8E00E4730AC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27" name="正方形/長方形 126">
                <a:extLst>
                  <a:ext uri="{FF2B5EF4-FFF2-40B4-BE49-F238E27FC236}">
                    <a16:creationId xmlns:a16="http://schemas.microsoft.com/office/drawing/2014/main" id="{D3C35807-432E-4F5A-8C8A-FE76B39576FD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08249CBC-C8B6-4627-A3CC-5745E1EC09CE}"/>
                </a:ext>
              </a:extLst>
            </p:cNvPr>
            <p:cNvGrpSpPr/>
            <p:nvPr/>
          </p:nvGrpSpPr>
          <p:grpSpPr>
            <a:xfrm>
              <a:off x="2387318" y="5370702"/>
              <a:ext cx="1151859" cy="230372"/>
              <a:chOff x="1703512" y="3858887"/>
              <a:chExt cx="1800000" cy="360000"/>
            </a:xfrm>
          </p:grpSpPr>
          <p:sp>
            <p:nvSpPr>
              <p:cNvPr id="129" name="正方形/長方形 128">
                <a:extLst>
                  <a:ext uri="{FF2B5EF4-FFF2-40B4-BE49-F238E27FC236}">
                    <a16:creationId xmlns:a16="http://schemas.microsoft.com/office/drawing/2014/main" id="{E3CF52A4-1642-473B-8B1F-C34B33092D96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0" name="正方形/長方形 129">
                <a:extLst>
                  <a:ext uri="{FF2B5EF4-FFF2-40B4-BE49-F238E27FC236}">
                    <a16:creationId xmlns:a16="http://schemas.microsoft.com/office/drawing/2014/main" id="{83854AA4-9162-474A-9CFB-ABBCC22AA996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1" name="正方形/長方形 130">
                <a:extLst>
                  <a:ext uri="{FF2B5EF4-FFF2-40B4-BE49-F238E27FC236}">
                    <a16:creationId xmlns:a16="http://schemas.microsoft.com/office/drawing/2014/main" id="{32ED5486-ADDB-4D73-8E05-560D9C2F8807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2" name="正方形/長方形 131">
                <a:extLst>
                  <a:ext uri="{FF2B5EF4-FFF2-40B4-BE49-F238E27FC236}">
                    <a16:creationId xmlns:a16="http://schemas.microsoft.com/office/drawing/2014/main" id="{A059E9CF-FD1D-42BB-B52B-D9710991FA24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3" name="正方形/長方形 132">
                <a:extLst>
                  <a:ext uri="{FF2B5EF4-FFF2-40B4-BE49-F238E27FC236}">
                    <a16:creationId xmlns:a16="http://schemas.microsoft.com/office/drawing/2014/main" id="{123E7E89-B7DC-4ECB-B524-020444823BE9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512066DF-B538-4058-B370-32E2AB88EB98}"/>
                </a:ext>
              </a:extLst>
            </p:cNvPr>
            <p:cNvGrpSpPr/>
            <p:nvPr/>
          </p:nvGrpSpPr>
          <p:grpSpPr>
            <a:xfrm>
              <a:off x="2387318" y="5601073"/>
              <a:ext cx="1151859" cy="230372"/>
              <a:chOff x="1703512" y="3858887"/>
              <a:chExt cx="1800000" cy="360000"/>
            </a:xfrm>
          </p:grpSpPr>
          <p:sp>
            <p:nvSpPr>
              <p:cNvPr id="135" name="正方形/長方形 134">
                <a:extLst>
                  <a:ext uri="{FF2B5EF4-FFF2-40B4-BE49-F238E27FC236}">
                    <a16:creationId xmlns:a16="http://schemas.microsoft.com/office/drawing/2014/main" id="{E5D759B5-C2AC-43E7-AA48-20BBCAE9242A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6" name="正方形/長方形 135">
                <a:extLst>
                  <a:ext uri="{FF2B5EF4-FFF2-40B4-BE49-F238E27FC236}">
                    <a16:creationId xmlns:a16="http://schemas.microsoft.com/office/drawing/2014/main" id="{678253A3-2069-4BCC-B4F4-40FC7ACC5D60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7" name="正方形/長方形 136">
                <a:extLst>
                  <a:ext uri="{FF2B5EF4-FFF2-40B4-BE49-F238E27FC236}">
                    <a16:creationId xmlns:a16="http://schemas.microsoft.com/office/drawing/2014/main" id="{5C68F3E9-4E4F-41A1-B031-389E015049FF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8" name="正方形/長方形 137">
                <a:extLst>
                  <a:ext uri="{FF2B5EF4-FFF2-40B4-BE49-F238E27FC236}">
                    <a16:creationId xmlns:a16="http://schemas.microsoft.com/office/drawing/2014/main" id="{FA8D7909-AFC3-4B3F-8C8B-3BFB849345B9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39" name="正方形/長方形 138">
                <a:extLst>
                  <a:ext uri="{FF2B5EF4-FFF2-40B4-BE49-F238E27FC236}">
                    <a16:creationId xmlns:a16="http://schemas.microsoft.com/office/drawing/2014/main" id="{31A64586-5575-46D9-90CA-BB15D76C7310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40" name="グループ化 139">
              <a:extLst>
                <a:ext uri="{FF2B5EF4-FFF2-40B4-BE49-F238E27FC236}">
                  <a16:creationId xmlns:a16="http://schemas.microsoft.com/office/drawing/2014/main" id="{9AB9E17B-7BF6-4963-A4CD-BD1371210554}"/>
                </a:ext>
              </a:extLst>
            </p:cNvPr>
            <p:cNvGrpSpPr/>
            <p:nvPr/>
          </p:nvGrpSpPr>
          <p:grpSpPr>
            <a:xfrm>
              <a:off x="2387318" y="5826920"/>
              <a:ext cx="1151859" cy="230372"/>
              <a:chOff x="1703512" y="3858887"/>
              <a:chExt cx="1800000" cy="360000"/>
            </a:xfrm>
          </p:grpSpPr>
          <p:sp>
            <p:nvSpPr>
              <p:cNvPr id="141" name="正方形/長方形 140">
                <a:extLst>
                  <a:ext uri="{FF2B5EF4-FFF2-40B4-BE49-F238E27FC236}">
                    <a16:creationId xmlns:a16="http://schemas.microsoft.com/office/drawing/2014/main" id="{287A7ED8-59DF-478A-9A2C-A805C36E7C86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2" name="正方形/長方形 141">
                <a:extLst>
                  <a:ext uri="{FF2B5EF4-FFF2-40B4-BE49-F238E27FC236}">
                    <a16:creationId xmlns:a16="http://schemas.microsoft.com/office/drawing/2014/main" id="{DBA260AA-6F1C-4C17-B93E-C3D7FC16EB70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3" name="正方形/長方形 142">
                <a:extLst>
                  <a:ext uri="{FF2B5EF4-FFF2-40B4-BE49-F238E27FC236}">
                    <a16:creationId xmlns:a16="http://schemas.microsoft.com/office/drawing/2014/main" id="{96AFFC40-CB0A-4034-B0A0-C12839AAF8F4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4" name="正方形/長方形 143">
                <a:extLst>
                  <a:ext uri="{FF2B5EF4-FFF2-40B4-BE49-F238E27FC236}">
                    <a16:creationId xmlns:a16="http://schemas.microsoft.com/office/drawing/2014/main" id="{C7DCDBC9-7CA6-4EF4-BD3B-8173096E9C64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45" name="正方形/長方形 144">
                <a:extLst>
                  <a:ext uri="{FF2B5EF4-FFF2-40B4-BE49-F238E27FC236}">
                    <a16:creationId xmlns:a16="http://schemas.microsoft.com/office/drawing/2014/main" id="{22E00329-7A3D-4977-A2F7-AC71F704452B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79DEA4C7-F308-41ED-B6FF-D2926944163E}"/>
              </a:ext>
            </a:extLst>
          </p:cNvPr>
          <p:cNvGrpSpPr/>
          <p:nvPr/>
        </p:nvGrpSpPr>
        <p:grpSpPr>
          <a:xfrm>
            <a:off x="8796300" y="3990510"/>
            <a:ext cx="2548189" cy="2299193"/>
            <a:chOff x="1121617" y="3758099"/>
            <a:chExt cx="2548189" cy="2299193"/>
          </a:xfrm>
        </p:grpSpPr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121A77A3-ECCC-4FC2-99DA-AA29DA310D2E}"/>
                </a:ext>
              </a:extLst>
            </p:cNvPr>
            <p:cNvGrpSpPr/>
            <p:nvPr/>
          </p:nvGrpSpPr>
          <p:grpSpPr>
            <a:xfrm>
              <a:off x="1235460" y="3758099"/>
              <a:ext cx="1151859" cy="230372"/>
              <a:chOff x="1703512" y="3858887"/>
              <a:chExt cx="1800000" cy="360000"/>
            </a:xfrm>
          </p:grpSpPr>
          <p:sp>
            <p:nvSpPr>
              <p:cNvPr id="263" name="正方形/長方形 262">
                <a:extLst>
                  <a:ext uri="{FF2B5EF4-FFF2-40B4-BE49-F238E27FC236}">
                    <a16:creationId xmlns:a16="http://schemas.microsoft.com/office/drawing/2014/main" id="{B99FC67F-0E31-4E2E-9469-BDB3F4E62262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4" name="正方形/長方形 263">
                <a:extLst>
                  <a:ext uri="{FF2B5EF4-FFF2-40B4-BE49-F238E27FC236}">
                    <a16:creationId xmlns:a16="http://schemas.microsoft.com/office/drawing/2014/main" id="{A9268311-88C8-49D9-9D03-B01B62495D76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5" name="正方形/長方形 264">
                <a:extLst>
                  <a:ext uri="{FF2B5EF4-FFF2-40B4-BE49-F238E27FC236}">
                    <a16:creationId xmlns:a16="http://schemas.microsoft.com/office/drawing/2014/main" id="{6EFDF44C-960C-4E29-8634-E398CCE42F90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6" name="正方形/長方形 265">
                <a:extLst>
                  <a:ext uri="{FF2B5EF4-FFF2-40B4-BE49-F238E27FC236}">
                    <a16:creationId xmlns:a16="http://schemas.microsoft.com/office/drawing/2014/main" id="{21DEF399-CA0B-444D-8899-A4EDBDAFE1BB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7" name="正方形/長方形 266">
                <a:extLst>
                  <a:ext uri="{FF2B5EF4-FFF2-40B4-BE49-F238E27FC236}">
                    <a16:creationId xmlns:a16="http://schemas.microsoft.com/office/drawing/2014/main" id="{9F175ABF-790F-40F9-90C8-F1302B7B7137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D31D201A-429C-40BA-8B9A-4BD04E6B8817}"/>
                </a:ext>
              </a:extLst>
            </p:cNvPr>
            <p:cNvGrpSpPr/>
            <p:nvPr/>
          </p:nvGrpSpPr>
          <p:grpSpPr>
            <a:xfrm>
              <a:off x="1235460" y="3988471"/>
              <a:ext cx="1151859" cy="230372"/>
              <a:chOff x="1703512" y="3858887"/>
              <a:chExt cx="1800000" cy="360000"/>
            </a:xfrm>
          </p:grpSpPr>
          <p:sp>
            <p:nvSpPr>
              <p:cNvPr id="258" name="正方形/長方形 257">
                <a:extLst>
                  <a:ext uri="{FF2B5EF4-FFF2-40B4-BE49-F238E27FC236}">
                    <a16:creationId xmlns:a16="http://schemas.microsoft.com/office/drawing/2014/main" id="{94428D78-8732-4DF8-912F-39110315D5F2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9" name="正方形/長方形 258">
                <a:extLst>
                  <a:ext uri="{FF2B5EF4-FFF2-40B4-BE49-F238E27FC236}">
                    <a16:creationId xmlns:a16="http://schemas.microsoft.com/office/drawing/2014/main" id="{2CF01D4E-7E70-48FD-914A-6454237B2B1D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0" name="正方形/長方形 259">
                <a:extLst>
                  <a:ext uri="{FF2B5EF4-FFF2-40B4-BE49-F238E27FC236}">
                    <a16:creationId xmlns:a16="http://schemas.microsoft.com/office/drawing/2014/main" id="{1A3DE03B-C56C-4FC0-BACC-8863850FCDFC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1" name="正方形/長方形 260">
                <a:extLst>
                  <a:ext uri="{FF2B5EF4-FFF2-40B4-BE49-F238E27FC236}">
                    <a16:creationId xmlns:a16="http://schemas.microsoft.com/office/drawing/2014/main" id="{C87531DF-F43B-4A35-BF04-7E874F4D117A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62" name="正方形/長方形 261">
                <a:extLst>
                  <a:ext uri="{FF2B5EF4-FFF2-40B4-BE49-F238E27FC236}">
                    <a16:creationId xmlns:a16="http://schemas.microsoft.com/office/drawing/2014/main" id="{4662F46A-0054-42E1-A6E2-6992BD9A9345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50" name="グループ化 149">
              <a:extLst>
                <a:ext uri="{FF2B5EF4-FFF2-40B4-BE49-F238E27FC236}">
                  <a16:creationId xmlns:a16="http://schemas.microsoft.com/office/drawing/2014/main" id="{73071D00-4B25-45A0-A77C-C84EF44149FE}"/>
                </a:ext>
              </a:extLst>
            </p:cNvPr>
            <p:cNvGrpSpPr/>
            <p:nvPr/>
          </p:nvGrpSpPr>
          <p:grpSpPr>
            <a:xfrm>
              <a:off x="1235460" y="4218843"/>
              <a:ext cx="1151859" cy="230372"/>
              <a:chOff x="1703512" y="3858887"/>
              <a:chExt cx="1800000" cy="360000"/>
            </a:xfrm>
          </p:grpSpPr>
          <p:sp>
            <p:nvSpPr>
              <p:cNvPr id="253" name="正方形/長方形 252">
                <a:extLst>
                  <a:ext uri="{FF2B5EF4-FFF2-40B4-BE49-F238E27FC236}">
                    <a16:creationId xmlns:a16="http://schemas.microsoft.com/office/drawing/2014/main" id="{67B63FB9-9247-4C6A-8510-6C5D30CB443A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4" name="正方形/長方形 253">
                <a:extLst>
                  <a:ext uri="{FF2B5EF4-FFF2-40B4-BE49-F238E27FC236}">
                    <a16:creationId xmlns:a16="http://schemas.microsoft.com/office/drawing/2014/main" id="{9D33C6FB-EDD3-4E3C-9AAD-C9F2C84300A5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5" name="正方形/長方形 254">
                <a:extLst>
                  <a:ext uri="{FF2B5EF4-FFF2-40B4-BE49-F238E27FC236}">
                    <a16:creationId xmlns:a16="http://schemas.microsoft.com/office/drawing/2014/main" id="{AD6188EA-21C2-4ADF-AC73-F66FB7D504BD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6" name="正方形/長方形 255">
                <a:extLst>
                  <a:ext uri="{FF2B5EF4-FFF2-40B4-BE49-F238E27FC236}">
                    <a16:creationId xmlns:a16="http://schemas.microsoft.com/office/drawing/2014/main" id="{019B2C1C-E436-4AB9-85B2-4B3C029435D5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7" name="正方形/長方形 256">
                <a:extLst>
                  <a:ext uri="{FF2B5EF4-FFF2-40B4-BE49-F238E27FC236}">
                    <a16:creationId xmlns:a16="http://schemas.microsoft.com/office/drawing/2014/main" id="{B6523861-FA6C-4275-8CB4-874045C50727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51" name="グループ化 150">
              <a:extLst>
                <a:ext uri="{FF2B5EF4-FFF2-40B4-BE49-F238E27FC236}">
                  <a16:creationId xmlns:a16="http://schemas.microsoft.com/office/drawing/2014/main" id="{F8706107-2BAF-43F5-8A41-56C20571A863}"/>
                </a:ext>
              </a:extLst>
            </p:cNvPr>
            <p:cNvGrpSpPr/>
            <p:nvPr/>
          </p:nvGrpSpPr>
          <p:grpSpPr>
            <a:xfrm>
              <a:off x="1235460" y="4449214"/>
              <a:ext cx="1151859" cy="230372"/>
              <a:chOff x="1703512" y="3858887"/>
              <a:chExt cx="1800000" cy="360000"/>
            </a:xfrm>
          </p:grpSpPr>
          <p:sp>
            <p:nvSpPr>
              <p:cNvPr id="248" name="正方形/長方形 247">
                <a:extLst>
                  <a:ext uri="{FF2B5EF4-FFF2-40B4-BE49-F238E27FC236}">
                    <a16:creationId xmlns:a16="http://schemas.microsoft.com/office/drawing/2014/main" id="{5728D387-4859-4223-B154-20F399746F9A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9" name="正方形/長方形 248">
                <a:extLst>
                  <a:ext uri="{FF2B5EF4-FFF2-40B4-BE49-F238E27FC236}">
                    <a16:creationId xmlns:a16="http://schemas.microsoft.com/office/drawing/2014/main" id="{7EE915E7-A72B-49D9-ABEB-A1382AB0B57B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0" name="正方形/長方形 249">
                <a:extLst>
                  <a:ext uri="{FF2B5EF4-FFF2-40B4-BE49-F238E27FC236}">
                    <a16:creationId xmlns:a16="http://schemas.microsoft.com/office/drawing/2014/main" id="{FB701D58-BB18-4FC3-82EF-B89DE83459F1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1" name="正方形/長方形 250">
                <a:extLst>
                  <a:ext uri="{FF2B5EF4-FFF2-40B4-BE49-F238E27FC236}">
                    <a16:creationId xmlns:a16="http://schemas.microsoft.com/office/drawing/2014/main" id="{5DFEB81F-730F-4EA0-B559-E03C0AD59B34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52" name="正方形/長方形 251">
                <a:extLst>
                  <a:ext uri="{FF2B5EF4-FFF2-40B4-BE49-F238E27FC236}">
                    <a16:creationId xmlns:a16="http://schemas.microsoft.com/office/drawing/2014/main" id="{16777CC5-B785-47AC-B160-C7D4C29ABB0A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52" name="グループ化 151">
              <a:extLst>
                <a:ext uri="{FF2B5EF4-FFF2-40B4-BE49-F238E27FC236}">
                  <a16:creationId xmlns:a16="http://schemas.microsoft.com/office/drawing/2014/main" id="{D4170D29-16B3-4E52-9BA6-284F0615EFE6}"/>
                </a:ext>
              </a:extLst>
            </p:cNvPr>
            <p:cNvGrpSpPr/>
            <p:nvPr/>
          </p:nvGrpSpPr>
          <p:grpSpPr>
            <a:xfrm>
              <a:off x="1121617" y="4679586"/>
              <a:ext cx="1151859" cy="230372"/>
              <a:chOff x="1703512" y="3858887"/>
              <a:chExt cx="1800000" cy="360000"/>
            </a:xfrm>
          </p:grpSpPr>
          <p:sp>
            <p:nvSpPr>
              <p:cNvPr id="243" name="正方形/長方形 242">
                <a:extLst>
                  <a:ext uri="{FF2B5EF4-FFF2-40B4-BE49-F238E27FC236}">
                    <a16:creationId xmlns:a16="http://schemas.microsoft.com/office/drawing/2014/main" id="{259F514A-1A5F-4229-9B3C-5D614B39374C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4" name="正方形/長方形 243">
                <a:extLst>
                  <a:ext uri="{FF2B5EF4-FFF2-40B4-BE49-F238E27FC236}">
                    <a16:creationId xmlns:a16="http://schemas.microsoft.com/office/drawing/2014/main" id="{D81A8154-5A1B-4D6C-A326-506FFBC72372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5" name="正方形/長方形 244">
                <a:extLst>
                  <a:ext uri="{FF2B5EF4-FFF2-40B4-BE49-F238E27FC236}">
                    <a16:creationId xmlns:a16="http://schemas.microsoft.com/office/drawing/2014/main" id="{EF19E5FA-50BD-44D5-BB17-ED6916A45BAC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6" name="正方形/長方形 245">
                <a:extLst>
                  <a:ext uri="{FF2B5EF4-FFF2-40B4-BE49-F238E27FC236}">
                    <a16:creationId xmlns:a16="http://schemas.microsoft.com/office/drawing/2014/main" id="{5B570A7E-FAE4-4D0D-920B-E7D6CF661D02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7" name="正方形/長方形 246">
                <a:extLst>
                  <a:ext uri="{FF2B5EF4-FFF2-40B4-BE49-F238E27FC236}">
                    <a16:creationId xmlns:a16="http://schemas.microsoft.com/office/drawing/2014/main" id="{07F971DB-19E7-48C9-A41F-DF07C38F742E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53" name="グループ化 152">
              <a:extLst>
                <a:ext uri="{FF2B5EF4-FFF2-40B4-BE49-F238E27FC236}">
                  <a16:creationId xmlns:a16="http://schemas.microsoft.com/office/drawing/2014/main" id="{EC6C2DB8-4860-47CF-90F6-D91B6D2E58E1}"/>
                </a:ext>
              </a:extLst>
            </p:cNvPr>
            <p:cNvGrpSpPr/>
            <p:nvPr/>
          </p:nvGrpSpPr>
          <p:grpSpPr>
            <a:xfrm>
              <a:off x="1235460" y="4909958"/>
              <a:ext cx="1151859" cy="230372"/>
              <a:chOff x="1703512" y="3858887"/>
              <a:chExt cx="1800000" cy="360000"/>
            </a:xfrm>
          </p:grpSpPr>
          <p:sp>
            <p:nvSpPr>
              <p:cNvPr id="238" name="正方形/長方形 237">
                <a:extLst>
                  <a:ext uri="{FF2B5EF4-FFF2-40B4-BE49-F238E27FC236}">
                    <a16:creationId xmlns:a16="http://schemas.microsoft.com/office/drawing/2014/main" id="{DD5EEBF1-EBEC-425F-86CF-3D697065D6D6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9" name="正方形/長方形 238">
                <a:extLst>
                  <a:ext uri="{FF2B5EF4-FFF2-40B4-BE49-F238E27FC236}">
                    <a16:creationId xmlns:a16="http://schemas.microsoft.com/office/drawing/2014/main" id="{A583E838-8524-402E-87E7-C64DCFA01747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0" name="正方形/長方形 239">
                <a:extLst>
                  <a:ext uri="{FF2B5EF4-FFF2-40B4-BE49-F238E27FC236}">
                    <a16:creationId xmlns:a16="http://schemas.microsoft.com/office/drawing/2014/main" id="{F3B8B1B4-225F-46D5-8C00-4687B63DAD62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1" name="正方形/長方形 240">
                <a:extLst>
                  <a:ext uri="{FF2B5EF4-FFF2-40B4-BE49-F238E27FC236}">
                    <a16:creationId xmlns:a16="http://schemas.microsoft.com/office/drawing/2014/main" id="{23DC87E5-D6DA-42B8-8995-5F7A083ECC74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42" name="正方形/長方形 241">
                <a:extLst>
                  <a:ext uri="{FF2B5EF4-FFF2-40B4-BE49-F238E27FC236}">
                    <a16:creationId xmlns:a16="http://schemas.microsoft.com/office/drawing/2014/main" id="{0CAB8E78-2B1D-4F83-A2C6-580E12080DF0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54" name="グループ化 153">
              <a:extLst>
                <a:ext uri="{FF2B5EF4-FFF2-40B4-BE49-F238E27FC236}">
                  <a16:creationId xmlns:a16="http://schemas.microsoft.com/office/drawing/2014/main" id="{A01B59FC-D98D-49E8-9F35-C40556A05C79}"/>
                </a:ext>
              </a:extLst>
            </p:cNvPr>
            <p:cNvGrpSpPr/>
            <p:nvPr/>
          </p:nvGrpSpPr>
          <p:grpSpPr>
            <a:xfrm>
              <a:off x="1235460" y="5140330"/>
              <a:ext cx="1151859" cy="230372"/>
              <a:chOff x="1703512" y="3858887"/>
              <a:chExt cx="1800000" cy="360000"/>
            </a:xfrm>
          </p:grpSpPr>
          <p:sp>
            <p:nvSpPr>
              <p:cNvPr id="233" name="正方形/長方形 232">
                <a:extLst>
                  <a:ext uri="{FF2B5EF4-FFF2-40B4-BE49-F238E27FC236}">
                    <a16:creationId xmlns:a16="http://schemas.microsoft.com/office/drawing/2014/main" id="{3E1DACD0-3488-4FA7-970F-ED9A8BEA75F2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4" name="正方形/長方形 233">
                <a:extLst>
                  <a:ext uri="{FF2B5EF4-FFF2-40B4-BE49-F238E27FC236}">
                    <a16:creationId xmlns:a16="http://schemas.microsoft.com/office/drawing/2014/main" id="{C7F81EFD-753C-41CB-8F4A-CACEF0225EDA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5" name="正方形/長方形 234">
                <a:extLst>
                  <a:ext uri="{FF2B5EF4-FFF2-40B4-BE49-F238E27FC236}">
                    <a16:creationId xmlns:a16="http://schemas.microsoft.com/office/drawing/2014/main" id="{6104B880-0B50-479D-97AE-917AB97DBE6E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6" name="正方形/長方形 235">
                <a:extLst>
                  <a:ext uri="{FF2B5EF4-FFF2-40B4-BE49-F238E27FC236}">
                    <a16:creationId xmlns:a16="http://schemas.microsoft.com/office/drawing/2014/main" id="{3397DE83-F0CA-45D8-99E0-EE3D51623831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7" name="正方形/長方形 236">
                <a:extLst>
                  <a:ext uri="{FF2B5EF4-FFF2-40B4-BE49-F238E27FC236}">
                    <a16:creationId xmlns:a16="http://schemas.microsoft.com/office/drawing/2014/main" id="{F3A09795-3981-4D08-9BFA-7700C2E75A8A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55" name="グループ化 154">
              <a:extLst>
                <a:ext uri="{FF2B5EF4-FFF2-40B4-BE49-F238E27FC236}">
                  <a16:creationId xmlns:a16="http://schemas.microsoft.com/office/drawing/2014/main" id="{3EC77219-C6E1-49A3-A4A2-DBCB679DACC7}"/>
                </a:ext>
              </a:extLst>
            </p:cNvPr>
            <p:cNvGrpSpPr/>
            <p:nvPr/>
          </p:nvGrpSpPr>
          <p:grpSpPr>
            <a:xfrm>
              <a:off x="1235460" y="5370702"/>
              <a:ext cx="1151859" cy="230372"/>
              <a:chOff x="1703512" y="3858887"/>
              <a:chExt cx="1800000" cy="360000"/>
            </a:xfrm>
          </p:grpSpPr>
          <p:sp>
            <p:nvSpPr>
              <p:cNvPr id="228" name="正方形/長方形 227">
                <a:extLst>
                  <a:ext uri="{FF2B5EF4-FFF2-40B4-BE49-F238E27FC236}">
                    <a16:creationId xmlns:a16="http://schemas.microsoft.com/office/drawing/2014/main" id="{373FD3BE-0710-4DF5-8298-A80C076AB31D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9" name="正方形/長方形 228">
                <a:extLst>
                  <a:ext uri="{FF2B5EF4-FFF2-40B4-BE49-F238E27FC236}">
                    <a16:creationId xmlns:a16="http://schemas.microsoft.com/office/drawing/2014/main" id="{A419126D-FFF3-499A-91B0-62499E60DA15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0" name="正方形/長方形 229">
                <a:extLst>
                  <a:ext uri="{FF2B5EF4-FFF2-40B4-BE49-F238E27FC236}">
                    <a16:creationId xmlns:a16="http://schemas.microsoft.com/office/drawing/2014/main" id="{16248197-54F2-4CDB-86C5-5113D494B590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1" name="正方形/長方形 230">
                <a:extLst>
                  <a:ext uri="{FF2B5EF4-FFF2-40B4-BE49-F238E27FC236}">
                    <a16:creationId xmlns:a16="http://schemas.microsoft.com/office/drawing/2014/main" id="{430C0A69-4DFE-4060-9E32-B8329284EEA8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32" name="正方形/長方形 231">
                <a:extLst>
                  <a:ext uri="{FF2B5EF4-FFF2-40B4-BE49-F238E27FC236}">
                    <a16:creationId xmlns:a16="http://schemas.microsoft.com/office/drawing/2014/main" id="{8CBA9DE8-1B3A-4557-A4D7-40EEE6281C9C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56" name="グループ化 155">
              <a:extLst>
                <a:ext uri="{FF2B5EF4-FFF2-40B4-BE49-F238E27FC236}">
                  <a16:creationId xmlns:a16="http://schemas.microsoft.com/office/drawing/2014/main" id="{3644D648-7A50-48FE-B002-7C9C5A35C908}"/>
                </a:ext>
              </a:extLst>
            </p:cNvPr>
            <p:cNvGrpSpPr/>
            <p:nvPr/>
          </p:nvGrpSpPr>
          <p:grpSpPr>
            <a:xfrm>
              <a:off x="1235460" y="5601073"/>
              <a:ext cx="1151859" cy="230372"/>
              <a:chOff x="1703512" y="3858887"/>
              <a:chExt cx="1800000" cy="360000"/>
            </a:xfrm>
          </p:grpSpPr>
          <p:sp>
            <p:nvSpPr>
              <p:cNvPr id="223" name="正方形/長方形 222">
                <a:extLst>
                  <a:ext uri="{FF2B5EF4-FFF2-40B4-BE49-F238E27FC236}">
                    <a16:creationId xmlns:a16="http://schemas.microsoft.com/office/drawing/2014/main" id="{C3A92805-076D-48B7-BAF6-AFBE5F292F2A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4" name="正方形/長方形 223">
                <a:extLst>
                  <a:ext uri="{FF2B5EF4-FFF2-40B4-BE49-F238E27FC236}">
                    <a16:creationId xmlns:a16="http://schemas.microsoft.com/office/drawing/2014/main" id="{2609C4AE-2276-42CA-B8C7-42F67F9854CC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5" name="正方形/長方形 224">
                <a:extLst>
                  <a:ext uri="{FF2B5EF4-FFF2-40B4-BE49-F238E27FC236}">
                    <a16:creationId xmlns:a16="http://schemas.microsoft.com/office/drawing/2014/main" id="{0E5AC4AB-BF42-43D1-B482-414B869DF29E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6" name="正方形/長方形 225">
                <a:extLst>
                  <a:ext uri="{FF2B5EF4-FFF2-40B4-BE49-F238E27FC236}">
                    <a16:creationId xmlns:a16="http://schemas.microsoft.com/office/drawing/2014/main" id="{79F13A3D-4B36-4F79-B970-210A5B47AA9B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7" name="正方形/長方形 226">
                <a:extLst>
                  <a:ext uri="{FF2B5EF4-FFF2-40B4-BE49-F238E27FC236}">
                    <a16:creationId xmlns:a16="http://schemas.microsoft.com/office/drawing/2014/main" id="{2DF5385D-5DDC-4C51-B8A1-63A14EB22301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57" name="グループ化 156">
              <a:extLst>
                <a:ext uri="{FF2B5EF4-FFF2-40B4-BE49-F238E27FC236}">
                  <a16:creationId xmlns:a16="http://schemas.microsoft.com/office/drawing/2014/main" id="{E2CCDC66-4CF8-4159-B915-BE5C749D787F}"/>
                </a:ext>
              </a:extLst>
            </p:cNvPr>
            <p:cNvGrpSpPr/>
            <p:nvPr/>
          </p:nvGrpSpPr>
          <p:grpSpPr>
            <a:xfrm>
              <a:off x="1235460" y="5826920"/>
              <a:ext cx="1151859" cy="230372"/>
              <a:chOff x="1703512" y="3858887"/>
              <a:chExt cx="1800000" cy="360000"/>
            </a:xfrm>
          </p:grpSpPr>
          <p:sp>
            <p:nvSpPr>
              <p:cNvPr id="218" name="正方形/長方形 217">
                <a:extLst>
                  <a:ext uri="{FF2B5EF4-FFF2-40B4-BE49-F238E27FC236}">
                    <a16:creationId xmlns:a16="http://schemas.microsoft.com/office/drawing/2014/main" id="{F20E91F2-3C3B-4BDD-A9FE-2BEADE8E086B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9" name="正方形/長方形 218">
                <a:extLst>
                  <a:ext uri="{FF2B5EF4-FFF2-40B4-BE49-F238E27FC236}">
                    <a16:creationId xmlns:a16="http://schemas.microsoft.com/office/drawing/2014/main" id="{DCB72359-396C-4C19-9CD6-85FC334D1AC8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0" name="正方形/長方形 219">
                <a:extLst>
                  <a:ext uri="{FF2B5EF4-FFF2-40B4-BE49-F238E27FC236}">
                    <a16:creationId xmlns:a16="http://schemas.microsoft.com/office/drawing/2014/main" id="{6617CE9D-2475-45B4-9B8C-B161F40CB458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1" name="正方形/長方形 220">
                <a:extLst>
                  <a:ext uri="{FF2B5EF4-FFF2-40B4-BE49-F238E27FC236}">
                    <a16:creationId xmlns:a16="http://schemas.microsoft.com/office/drawing/2014/main" id="{869DF21C-246D-4C9F-9804-54C27B835BA3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22" name="正方形/長方形 221">
                <a:extLst>
                  <a:ext uri="{FF2B5EF4-FFF2-40B4-BE49-F238E27FC236}">
                    <a16:creationId xmlns:a16="http://schemas.microsoft.com/office/drawing/2014/main" id="{2368C584-0B32-41CC-A906-F60B8141FAD1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58" name="グループ化 157">
              <a:extLst>
                <a:ext uri="{FF2B5EF4-FFF2-40B4-BE49-F238E27FC236}">
                  <a16:creationId xmlns:a16="http://schemas.microsoft.com/office/drawing/2014/main" id="{DE6BD435-04D9-453A-B9FC-4692838C60EC}"/>
                </a:ext>
              </a:extLst>
            </p:cNvPr>
            <p:cNvGrpSpPr/>
            <p:nvPr/>
          </p:nvGrpSpPr>
          <p:grpSpPr>
            <a:xfrm>
              <a:off x="2387318" y="3758099"/>
              <a:ext cx="1151859" cy="230372"/>
              <a:chOff x="1703512" y="3858887"/>
              <a:chExt cx="1800000" cy="360000"/>
            </a:xfrm>
          </p:grpSpPr>
          <p:sp>
            <p:nvSpPr>
              <p:cNvPr id="213" name="正方形/長方形 212">
                <a:extLst>
                  <a:ext uri="{FF2B5EF4-FFF2-40B4-BE49-F238E27FC236}">
                    <a16:creationId xmlns:a16="http://schemas.microsoft.com/office/drawing/2014/main" id="{C9CC7941-A994-45E4-BED1-FB3EC9329550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4" name="正方形/長方形 213">
                <a:extLst>
                  <a:ext uri="{FF2B5EF4-FFF2-40B4-BE49-F238E27FC236}">
                    <a16:creationId xmlns:a16="http://schemas.microsoft.com/office/drawing/2014/main" id="{B5EAC1B2-57F6-4BA4-9C74-B7460C1A4018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5" name="正方形/長方形 214">
                <a:extLst>
                  <a:ext uri="{FF2B5EF4-FFF2-40B4-BE49-F238E27FC236}">
                    <a16:creationId xmlns:a16="http://schemas.microsoft.com/office/drawing/2014/main" id="{2B73059E-3941-4533-8BB9-D7F7C64B0DAB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6" name="正方形/長方形 215">
                <a:extLst>
                  <a:ext uri="{FF2B5EF4-FFF2-40B4-BE49-F238E27FC236}">
                    <a16:creationId xmlns:a16="http://schemas.microsoft.com/office/drawing/2014/main" id="{14DA80C4-664B-49CB-BB6E-23320C3D7368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7" name="正方形/長方形 216">
                <a:extLst>
                  <a:ext uri="{FF2B5EF4-FFF2-40B4-BE49-F238E27FC236}">
                    <a16:creationId xmlns:a16="http://schemas.microsoft.com/office/drawing/2014/main" id="{D4AAC711-786D-400D-BFBA-D67C7689C8A4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F14BC5B5-2109-4716-9034-5261D0318956}"/>
                </a:ext>
              </a:extLst>
            </p:cNvPr>
            <p:cNvGrpSpPr/>
            <p:nvPr/>
          </p:nvGrpSpPr>
          <p:grpSpPr>
            <a:xfrm>
              <a:off x="2387318" y="3988471"/>
              <a:ext cx="1151859" cy="230372"/>
              <a:chOff x="1703512" y="3858887"/>
              <a:chExt cx="1800000" cy="360000"/>
            </a:xfrm>
          </p:grpSpPr>
          <p:sp>
            <p:nvSpPr>
              <p:cNvPr id="208" name="正方形/長方形 207">
                <a:extLst>
                  <a:ext uri="{FF2B5EF4-FFF2-40B4-BE49-F238E27FC236}">
                    <a16:creationId xmlns:a16="http://schemas.microsoft.com/office/drawing/2014/main" id="{2A22D498-69F0-4DA2-8642-4664905C34BE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9" name="正方形/長方形 208">
                <a:extLst>
                  <a:ext uri="{FF2B5EF4-FFF2-40B4-BE49-F238E27FC236}">
                    <a16:creationId xmlns:a16="http://schemas.microsoft.com/office/drawing/2014/main" id="{5ABCB0D3-D359-47B0-9E71-C93ABBB3CEC2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0" name="正方形/長方形 209">
                <a:extLst>
                  <a:ext uri="{FF2B5EF4-FFF2-40B4-BE49-F238E27FC236}">
                    <a16:creationId xmlns:a16="http://schemas.microsoft.com/office/drawing/2014/main" id="{A74CDDAF-862F-4328-AFAF-21A9DFAC61B2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1" name="正方形/長方形 210">
                <a:extLst>
                  <a:ext uri="{FF2B5EF4-FFF2-40B4-BE49-F238E27FC236}">
                    <a16:creationId xmlns:a16="http://schemas.microsoft.com/office/drawing/2014/main" id="{3299A4AE-0F26-4CCE-8AD3-07601EF1BF60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2" name="正方形/長方形 211">
                <a:extLst>
                  <a:ext uri="{FF2B5EF4-FFF2-40B4-BE49-F238E27FC236}">
                    <a16:creationId xmlns:a16="http://schemas.microsoft.com/office/drawing/2014/main" id="{DC85DD64-36A9-4B45-A232-B86AEA3EDA1D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AFD42B1A-3C36-4191-B4E3-80EEA257B037}"/>
                </a:ext>
              </a:extLst>
            </p:cNvPr>
            <p:cNvGrpSpPr/>
            <p:nvPr/>
          </p:nvGrpSpPr>
          <p:grpSpPr>
            <a:xfrm>
              <a:off x="2387318" y="4218843"/>
              <a:ext cx="1151859" cy="230372"/>
              <a:chOff x="1703512" y="3858887"/>
              <a:chExt cx="1800000" cy="360000"/>
            </a:xfrm>
          </p:grpSpPr>
          <p:sp>
            <p:nvSpPr>
              <p:cNvPr id="203" name="正方形/長方形 202">
                <a:extLst>
                  <a:ext uri="{FF2B5EF4-FFF2-40B4-BE49-F238E27FC236}">
                    <a16:creationId xmlns:a16="http://schemas.microsoft.com/office/drawing/2014/main" id="{AC6424EE-1844-486D-8646-7DC570B54294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4" name="正方形/長方形 203">
                <a:extLst>
                  <a:ext uri="{FF2B5EF4-FFF2-40B4-BE49-F238E27FC236}">
                    <a16:creationId xmlns:a16="http://schemas.microsoft.com/office/drawing/2014/main" id="{DAC7C8D9-2931-448F-B338-CAC3612A0CE3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5" name="正方形/長方形 204">
                <a:extLst>
                  <a:ext uri="{FF2B5EF4-FFF2-40B4-BE49-F238E27FC236}">
                    <a16:creationId xmlns:a16="http://schemas.microsoft.com/office/drawing/2014/main" id="{4D593AAC-1068-472B-AED8-FED5312C56A0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6" name="正方形/長方形 205">
                <a:extLst>
                  <a:ext uri="{FF2B5EF4-FFF2-40B4-BE49-F238E27FC236}">
                    <a16:creationId xmlns:a16="http://schemas.microsoft.com/office/drawing/2014/main" id="{E6520471-3045-448F-A48F-FCE41064ABEB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7" name="正方形/長方形 206">
                <a:extLst>
                  <a:ext uri="{FF2B5EF4-FFF2-40B4-BE49-F238E27FC236}">
                    <a16:creationId xmlns:a16="http://schemas.microsoft.com/office/drawing/2014/main" id="{5885255D-659B-4E84-9C68-A0101BAF4CE4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1" name="グループ化 160">
              <a:extLst>
                <a:ext uri="{FF2B5EF4-FFF2-40B4-BE49-F238E27FC236}">
                  <a16:creationId xmlns:a16="http://schemas.microsoft.com/office/drawing/2014/main" id="{F67C44F5-BE32-44E6-9F71-F8CB4B1F564F}"/>
                </a:ext>
              </a:extLst>
            </p:cNvPr>
            <p:cNvGrpSpPr/>
            <p:nvPr/>
          </p:nvGrpSpPr>
          <p:grpSpPr>
            <a:xfrm>
              <a:off x="2387318" y="4449214"/>
              <a:ext cx="1151859" cy="230372"/>
              <a:chOff x="1703512" y="3858887"/>
              <a:chExt cx="1800000" cy="360000"/>
            </a:xfrm>
          </p:grpSpPr>
          <p:sp>
            <p:nvSpPr>
              <p:cNvPr id="198" name="正方形/長方形 197">
                <a:extLst>
                  <a:ext uri="{FF2B5EF4-FFF2-40B4-BE49-F238E27FC236}">
                    <a16:creationId xmlns:a16="http://schemas.microsoft.com/office/drawing/2014/main" id="{6B2A4693-AEF0-49B4-8F8C-584587F11779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9" name="正方形/長方形 198">
                <a:extLst>
                  <a:ext uri="{FF2B5EF4-FFF2-40B4-BE49-F238E27FC236}">
                    <a16:creationId xmlns:a16="http://schemas.microsoft.com/office/drawing/2014/main" id="{05F4BFB5-915A-470D-B08A-48E46C3FCFA0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0" name="正方形/長方形 199">
                <a:extLst>
                  <a:ext uri="{FF2B5EF4-FFF2-40B4-BE49-F238E27FC236}">
                    <a16:creationId xmlns:a16="http://schemas.microsoft.com/office/drawing/2014/main" id="{F3C2E7C6-8533-47EE-B518-FB309AEEDD4E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1" name="正方形/長方形 200">
                <a:extLst>
                  <a:ext uri="{FF2B5EF4-FFF2-40B4-BE49-F238E27FC236}">
                    <a16:creationId xmlns:a16="http://schemas.microsoft.com/office/drawing/2014/main" id="{CBF24000-77AA-4F2D-AD11-73C824768EAA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02" name="正方形/長方形 201">
                <a:extLst>
                  <a:ext uri="{FF2B5EF4-FFF2-40B4-BE49-F238E27FC236}">
                    <a16:creationId xmlns:a16="http://schemas.microsoft.com/office/drawing/2014/main" id="{7258021E-809B-438F-B8E5-BB754C04769D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2" name="グループ化 161">
              <a:extLst>
                <a:ext uri="{FF2B5EF4-FFF2-40B4-BE49-F238E27FC236}">
                  <a16:creationId xmlns:a16="http://schemas.microsoft.com/office/drawing/2014/main" id="{F6047D31-AD8C-48AC-BDC6-88C7EF8D5EEF}"/>
                </a:ext>
              </a:extLst>
            </p:cNvPr>
            <p:cNvGrpSpPr/>
            <p:nvPr/>
          </p:nvGrpSpPr>
          <p:grpSpPr>
            <a:xfrm>
              <a:off x="2517947" y="4679586"/>
              <a:ext cx="1151859" cy="230372"/>
              <a:chOff x="1703512" y="3858887"/>
              <a:chExt cx="1800000" cy="360000"/>
            </a:xfrm>
          </p:grpSpPr>
          <p:sp>
            <p:nvSpPr>
              <p:cNvPr id="193" name="正方形/長方形 192">
                <a:extLst>
                  <a:ext uri="{FF2B5EF4-FFF2-40B4-BE49-F238E27FC236}">
                    <a16:creationId xmlns:a16="http://schemas.microsoft.com/office/drawing/2014/main" id="{690B85C0-5568-41E9-8746-71D5AAF43600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4" name="正方形/長方形 193">
                <a:extLst>
                  <a:ext uri="{FF2B5EF4-FFF2-40B4-BE49-F238E27FC236}">
                    <a16:creationId xmlns:a16="http://schemas.microsoft.com/office/drawing/2014/main" id="{15D474AC-4322-4B60-8325-13D35F4FB76A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5" name="正方形/長方形 194">
                <a:extLst>
                  <a:ext uri="{FF2B5EF4-FFF2-40B4-BE49-F238E27FC236}">
                    <a16:creationId xmlns:a16="http://schemas.microsoft.com/office/drawing/2014/main" id="{884D44BF-B5FF-43D5-BD26-14CD2EF39E46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6" name="正方形/長方形 195">
                <a:extLst>
                  <a:ext uri="{FF2B5EF4-FFF2-40B4-BE49-F238E27FC236}">
                    <a16:creationId xmlns:a16="http://schemas.microsoft.com/office/drawing/2014/main" id="{FE30A8B4-8FAC-44D8-AA8D-E4C3848016D0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7" name="正方形/長方形 196">
                <a:extLst>
                  <a:ext uri="{FF2B5EF4-FFF2-40B4-BE49-F238E27FC236}">
                    <a16:creationId xmlns:a16="http://schemas.microsoft.com/office/drawing/2014/main" id="{C1C0CED1-F3BE-4BF9-892E-5373F65D6BC5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3" name="グループ化 162">
              <a:extLst>
                <a:ext uri="{FF2B5EF4-FFF2-40B4-BE49-F238E27FC236}">
                  <a16:creationId xmlns:a16="http://schemas.microsoft.com/office/drawing/2014/main" id="{E55FA26E-0BF3-4A20-93C8-F4EDC438BC98}"/>
                </a:ext>
              </a:extLst>
            </p:cNvPr>
            <p:cNvGrpSpPr/>
            <p:nvPr/>
          </p:nvGrpSpPr>
          <p:grpSpPr>
            <a:xfrm>
              <a:off x="2387318" y="4909958"/>
              <a:ext cx="1151859" cy="230372"/>
              <a:chOff x="1703512" y="3858887"/>
              <a:chExt cx="1800000" cy="360000"/>
            </a:xfrm>
          </p:grpSpPr>
          <p:sp>
            <p:nvSpPr>
              <p:cNvPr id="188" name="正方形/長方形 187">
                <a:extLst>
                  <a:ext uri="{FF2B5EF4-FFF2-40B4-BE49-F238E27FC236}">
                    <a16:creationId xmlns:a16="http://schemas.microsoft.com/office/drawing/2014/main" id="{60183BD5-027E-484A-BE6B-B2322D7D1614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9" name="正方形/長方形 188">
                <a:extLst>
                  <a:ext uri="{FF2B5EF4-FFF2-40B4-BE49-F238E27FC236}">
                    <a16:creationId xmlns:a16="http://schemas.microsoft.com/office/drawing/2014/main" id="{4E40E13E-9EBE-4EBC-A51F-3C91F5E8364C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0" name="正方形/長方形 189">
                <a:extLst>
                  <a:ext uri="{FF2B5EF4-FFF2-40B4-BE49-F238E27FC236}">
                    <a16:creationId xmlns:a16="http://schemas.microsoft.com/office/drawing/2014/main" id="{514E22F1-E9D3-4693-AE3E-870FD6D9C866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1" name="正方形/長方形 190">
                <a:extLst>
                  <a:ext uri="{FF2B5EF4-FFF2-40B4-BE49-F238E27FC236}">
                    <a16:creationId xmlns:a16="http://schemas.microsoft.com/office/drawing/2014/main" id="{995AE7F6-ED84-4F3D-BDE8-C0B7FD83BE09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2" name="正方形/長方形 191">
                <a:extLst>
                  <a:ext uri="{FF2B5EF4-FFF2-40B4-BE49-F238E27FC236}">
                    <a16:creationId xmlns:a16="http://schemas.microsoft.com/office/drawing/2014/main" id="{B9FB45F9-037D-4962-AFD2-670025DBE242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4" name="グループ化 163">
              <a:extLst>
                <a:ext uri="{FF2B5EF4-FFF2-40B4-BE49-F238E27FC236}">
                  <a16:creationId xmlns:a16="http://schemas.microsoft.com/office/drawing/2014/main" id="{27630BC3-895C-4F16-869B-A5FEB98B7998}"/>
                </a:ext>
              </a:extLst>
            </p:cNvPr>
            <p:cNvGrpSpPr/>
            <p:nvPr/>
          </p:nvGrpSpPr>
          <p:grpSpPr>
            <a:xfrm>
              <a:off x="2387318" y="5140330"/>
              <a:ext cx="1151859" cy="230372"/>
              <a:chOff x="1703512" y="3858887"/>
              <a:chExt cx="1800000" cy="360000"/>
            </a:xfrm>
          </p:grpSpPr>
          <p:sp>
            <p:nvSpPr>
              <p:cNvPr id="183" name="正方形/長方形 182">
                <a:extLst>
                  <a:ext uri="{FF2B5EF4-FFF2-40B4-BE49-F238E27FC236}">
                    <a16:creationId xmlns:a16="http://schemas.microsoft.com/office/drawing/2014/main" id="{0C60F708-A1E8-4E56-874A-F08F8142B71B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4" name="正方形/長方形 183">
                <a:extLst>
                  <a:ext uri="{FF2B5EF4-FFF2-40B4-BE49-F238E27FC236}">
                    <a16:creationId xmlns:a16="http://schemas.microsoft.com/office/drawing/2014/main" id="{F0DFA24F-729E-459C-9473-6217C3167E80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D4EDDF00-80C3-4230-AFA6-DCB29B1914A6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6" name="正方形/長方形 185">
                <a:extLst>
                  <a:ext uri="{FF2B5EF4-FFF2-40B4-BE49-F238E27FC236}">
                    <a16:creationId xmlns:a16="http://schemas.microsoft.com/office/drawing/2014/main" id="{607D3AC1-C056-4A94-BF81-7657FD6AC88F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7" name="正方形/長方形 186">
                <a:extLst>
                  <a:ext uri="{FF2B5EF4-FFF2-40B4-BE49-F238E27FC236}">
                    <a16:creationId xmlns:a16="http://schemas.microsoft.com/office/drawing/2014/main" id="{5AE49A84-0A3E-48F3-B199-2D22A4222E59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5" name="グループ化 164">
              <a:extLst>
                <a:ext uri="{FF2B5EF4-FFF2-40B4-BE49-F238E27FC236}">
                  <a16:creationId xmlns:a16="http://schemas.microsoft.com/office/drawing/2014/main" id="{A8AD4D46-6728-4B30-885A-8C7CD1CEF2DC}"/>
                </a:ext>
              </a:extLst>
            </p:cNvPr>
            <p:cNvGrpSpPr/>
            <p:nvPr/>
          </p:nvGrpSpPr>
          <p:grpSpPr>
            <a:xfrm>
              <a:off x="2387318" y="5370702"/>
              <a:ext cx="1151859" cy="230372"/>
              <a:chOff x="1703512" y="3858887"/>
              <a:chExt cx="1800000" cy="360000"/>
            </a:xfrm>
          </p:grpSpPr>
          <p:sp>
            <p:nvSpPr>
              <p:cNvPr id="178" name="正方形/長方形 177">
                <a:extLst>
                  <a:ext uri="{FF2B5EF4-FFF2-40B4-BE49-F238E27FC236}">
                    <a16:creationId xmlns:a16="http://schemas.microsoft.com/office/drawing/2014/main" id="{37267948-746E-4E5A-A06A-8C4C5DC7D0AD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9" name="正方形/長方形 178">
                <a:extLst>
                  <a:ext uri="{FF2B5EF4-FFF2-40B4-BE49-F238E27FC236}">
                    <a16:creationId xmlns:a16="http://schemas.microsoft.com/office/drawing/2014/main" id="{47BDABAB-F81D-45E7-A697-0413FDAE179C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0" name="正方形/長方形 179">
                <a:extLst>
                  <a:ext uri="{FF2B5EF4-FFF2-40B4-BE49-F238E27FC236}">
                    <a16:creationId xmlns:a16="http://schemas.microsoft.com/office/drawing/2014/main" id="{F2FCD1F4-1FB1-46FC-9C5C-DE3DF7DB355B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1" name="正方形/長方形 180">
                <a:extLst>
                  <a:ext uri="{FF2B5EF4-FFF2-40B4-BE49-F238E27FC236}">
                    <a16:creationId xmlns:a16="http://schemas.microsoft.com/office/drawing/2014/main" id="{DD1B39D5-FF6D-4AD5-9231-F9D249F89EFB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82" name="正方形/長方形 181">
                <a:extLst>
                  <a:ext uri="{FF2B5EF4-FFF2-40B4-BE49-F238E27FC236}">
                    <a16:creationId xmlns:a16="http://schemas.microsoft.com/office/drawing/2014/main" id="{6CA0E0F6-8A1E-46EB-BDA3-C45FD6045276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6" name="グループ化 165">
              <a:extLst>
                <a:ext uri="{FF2B5EF4-FFF2-40B4-BE49-F238E27FC236}">
                  <a16:creationId xmlns:a16="http://schemas.microsoft.com/office/drawing/2014/main" id="{F9C095D8-01C2-459A-B697-7FB2AD302C81}"/>
                </a:ext>
              </a:extLst>
            </p:cNvPr>
            <p:cNvGrpSpPr/>
            <p:nvPr/>
          </p:nvGrpSpPr>
          <p:grpSpPr>
            <a:xfrm>
              <a:off x="2387318" y="5601073"/>
              <a:ext cx="1151859" cy="230372"/>
              <a:chOff x="1703512" y="3858887"/>
              <a:chExt cx="1800000" cy="360000"/>
            </a:xfrm>
          </p:grpSpPr>
          <p:sp>
            <p:nvSpPr>
              <p:cNvPr id="173" name="正方形/長方形 172">
                <a:extLst>
                  <a:ext uri="{FF2B5EF4-FFF2-40B4-BE49-F238E27FC236}">
                    <a16:creationId xmlns:a16="http://schemas.microsoft.com/office/drawing/2014/main" id="{2CCB734F-38E8-4BB3-91A6-608BC1020A84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4" name="正方形/長方形 173">
                <a:extLst>
                  <a:ext uri="{FF2B5EF4-FFF2-40B4-BE49-F238E27FC236}">
                    <a16:creationId xmlns:a16="http://schemas.microsoft.com/office/drawing/2014/main" id="{E2332114-66D5-4E35-A0B3-64DC84846EC7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5" name="正方形/長方形 174">
                <a:extLst>
                  <a:ext uri="{FF2B5EF4-FFF2-40B4-BE49-F238E27FC236}">
                    <a16:creationId xmlns:a16="http://schemas.microsoft.com/office/drawing/2014/main" id="{EA47333C-EF4A-4653-B6AD-6CBF639C5FA8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6" name="正方形/長方形 175">
                <a:extLst>
                  <a:ext uri="{FF2B5EF4-FFF2-40B4-BE49-F238E27FC236}">
                    <a16:creationId xmlns:a16="http://schemas.microsoft.com/office/drawing/2014/main" id="{5BC240E4-F10A-4E73-9ACF-C4326563081D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7" name="正方形/長方形 176">
                <a:extLst>
                  <a:ext uri="{FF2B5EF4-FFF2-40B4-BE49-F238E27FC236}">
                    <a16:creationId xmlns:a16="http://schemas.microsoft.com/office/drawing/2014/main" id="{1A75CB68-60F7-46CB-8D2E-7A8E2C5CC0A6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167" name="グループ化 166">
              <a:extLst>
                <a:ext uri="{FF2B5EF4-FFF2-40B4-BE49-F238E27FC236}">
                  <a16:creationId xmlns:a16="http://schemas.microsoft.com/office/drawing/2014/main" id="{FBFA99F2-DCD5-4977-B566-228C80E4682D}"/>
                </a:ext>
              </a:extLst>
            </p:cNvPr>
            <p:cNvGrpSpPr/>
            <p:nvPr/>
          </p:nvGrpSpPr>
          <p:grpSpPr>
            <a:xfrm>
              <a:off x="2387318" y="5826920"/>
              <a:ext cx="1151859" cy="230372"/>
              <a:chOff x="1703512" y="3858887"/>
              <a:chExt cx="1800000" cy="360000"/>
            </a:xfrm>
          </p:grpSpPr>
          <p:sp>
            <p:nvSpPr>
              <p:cNvPr id="168" name="正方形/長方形 167">
                <a:extLst>
                  <a:ext uri="{FF2B5EF4-FFF2-40B4-BE49-F238E27FC236}">
                    <a16:creationId xmlns:a16="http://schemas.microsoft.com/office/drawing/2014/main" id="{C0E6F216-52F0-41ED-BAE4-DF25C25079A7}"/>
                  </a:ext>
                </a:extLst>
              </p:cNvPr>
              <p:cNvSpPr/>
              <p:nvPr/>
            </p:nvSpPr>
            <p:spPr>
              <a:xfrm>
                <a:off x="170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9" name="正方形/長方形 168">
                <a:extLst>
                  <a:ext uri="{FF2B5EF4-FFF2-40B4-BE49-F238E27FC236}">
                    <a16:creationId xmlns:a16="http://schemas.microsoft.com/office/drawing/2014/main" id="{EBF58113-C528-4AD4-94B8-264A44919D96}"/>
                  </a:ext>
                </a:extLst>
              </p:cNvPr>
              <p:cNvSpPr/>
              <p:nvPr/>
            </p:nvSpPr>
            <p:spPr>
              <a:xfrm>
                <a:off x="206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0" name="正方形/長方形 169">
                <a:extLst>
                  <a:ext uri="{FF2B5EF4-FFF2-40B4-BE49-F238E27FC236}">
                    <a16:creationId xmlns:a16="http://schemas.microsoft.com/office/drawing/2014/main" id="{F0EE558D-956C-4839-A933-5E51BAE49E60}"/>
                  </a:ext>
                </a:extLst>
              </p:cNvPr>
              <p:cNvSpPr/>
              <p:nvPr/>
            </p:nvSpPr>
            <p:spPr>
              <a:xfrm>
                <a:off x="242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1" name="正方形/長方形 170">
                <a:extLst>
                  <a:ext uri="{FF2B5EF4-FFF2-40B4-BE49-F238E27FC236}">
                    <a16:creationId xmlns:a16="http://schemas.microsoft.com/office/drawing/2014/main" id="{9EDE9B1A-FEE8-4393-88CD-5C24205DDF67}"/>
                  </a:ext>
                </a:extLst>
              </p:cNvPr>
              <p:cNvSpPr/>
              <p:nvPr/>
            </p:nvSpPr>
            <p:spPr>
              <a:xfrm>
                <a:off x="278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72" name="正方形/長方形 171">
                <a:extLst>
                  <a:ext uri="{FF2B5EF4-FFF2-40B4-BE49-F238E27FC236}">
                    <a16:creationId xmlns:a16="http://schemas.microsoft.com/office/drawing/2014/main" id="{A97421D5-8F72-4150-9CD2-65C136204136}"/>
                  </a:ext>
                </a:extLst>
              </p:cNvPr>
              <p:cNvSpPr/>
              <p:nvPr/>
            </p:nvSpPr>
            <p:spPr>
              <a:xfrm>
                <a:off x="3143512" y="3858887"/>
                <a:ext cx="360000" cy="3600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</p:grpSp>
      <p:sp>
        <p:nvSpPr>
          <p:cNvPr id="268" name="テキスト ボックス 267">
            <a:extLst>
              <a:ext uri="{FF2B5EF4-FFF2-40B4-BE49-F238E27FC236}">
                <a16:creationId xmlns:a16="http://schemas.microsoft.com/office/drawing/2014/main" id="{ABE8DE8E-8E38-409B-83B7-E1D76916583C}"/>
              </a:ext>
            </a:extLst>
          </p:cNvPr>
          <p:cNvSpPr txBox="1"/>
          <p:nvPr/>
        </p:nvSpPr>
        <p:spPr>
          <a:xfrm>
            <a:off x="4062867" y="4003146"/>
            <a:ext cx="4517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ß"/>
            </a:pPr>
            <a:r>
              <a:rPr kumimoji="1" lang="en-US" altLang="ja-JP" dirty="0">
                <a:sym typeface="Wingdings" panose="05000000000000000000" pitchFamily="2" charset="2"/>
              </a:rPr>
              <a:t>Clean event without any problem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ja-JP" dirty="0">
                <a:sym typeface="Wingdings" panose="05000000000000000000" pitchFamily="2" charset="2"/>
              </a:rPr>
              <a:t>Event highly contaminated with past and future events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kumimoji="1" lang="en-US" altLang="ja-JP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>
                <a:sym typeface="Wingdings" panose="05000000000000000000" pitchFamily="2" charset="2"/>
              </a:rPr>
              <a:t>At trigger level we can reject those events or put</a:t>
            </a:r>
            <a:r>
              <a:rPr lang="ja-JP" altLang="en-US" dirty="0">
                <a:sym typeface="Wingdings" panose="05000000000000000000" pitchFamily="2" charset="2"/>
              </a:rPr>
              <a:t> </a:t>
            </a:r>
            <a:r>
              <a:rPr lang="en-US" altLang="ja-JP" dirty="0">
                <a:sym typeface="Wingdings" panose="05000000000000000000" pitchFamily="2" charset="2"/>
              </a:rPr>
              <a:t>a</a:t>
            </a:r>
            <a:r>
              <a:rPr lang="ja-JP" altLang="en-US" dirty="0">
                <a:sym typeface="Wingdings" panose="05000000000000000000" pitchFamily="2" charset="2"/>
              </a:rPr>
              <a:t> </a:t>
            </a:r>
            <a:r>
              <a:rPr lang="en-US" altLang="ja-JP" dirty="0">
                <a:sym typeface="Wingdings" panose="05000000000000000000" pitchFamily="2" charset="2"/>
              </a:rPr>
              <a:t>flag (raw data stream)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ym typeface="Wingdings" panose="05000000000000000000" pitchFamily="2" charset="2"/>
              </a:rPr>
              <a:t>CTP </a:t>
            </a:r>
            <a:r>
              <a:rPr lang="en-US" altLang="ja-JP" dirty="0">
                <a:sym typeface="Wingdings" panose="05000000000000000000" pitchFamily="2" charset="2"/>
              </a:rPr>
              <a:t>“may” reject events. So, we need to handle this at trigger processor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5240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FF9159-285F-47EB-BAB1-C644C8AC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ALPIDE triggering idea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76A880-B6E2-4D3B-BF62-04A61F352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0" y="1217397"/>
            <a:ext cx="11924946" cy="1959576"/>
          </a:xfrm>
        </p:spPr>
        <p:txBody>
          <a:bodyPr>
            <a:normAutofit/>
          </a:bodyPr>
          <a:lstStyle/>
          <a:p>
            <a:r>
              <a:rPr lang="en-US" altLang="ja-JP" b="1" dirty="0"/>
              <a:t>GLOBAL</a:t>
            </a:r>
            <a:r>
              <a:rPr kumimoji="1" lang="en-US" altLang="ja-JP" dirty="0"/>
              <a:t> trigger </a:t>
            </a:r>
            <a:r>
              <a:rPr lang="en-US" altLang="ja-JP" dirty="0"/>
              <a:t>for all PAD, HCAL and PIXEL</a:t>
            </a:r>
          </a:p>
          <a:p>
            <a:pPr lvl="1"/>
            <a:r>
              <a:rPr lang="en-US" altLang="ja-JP" dirty="0"/>
              <a:t>PAD and HCAL are fully read out with this (up to 1 MHz depending on Aggregator design)</a:t>
            </a:r>
          </a:p>
          <a:p>
            <a:r>
              <a:rPr kumimoji="1" lang="en-US" altLang="ja-JP" b="1" dirty="0"/>
              <a:t>ROI</a:t>
            </a:r>
            <a:r>
              <a:rPr kumimoji="1" lang="en-US" altLang="ja-JP" dirty="0"/>
              <a:t> (region of interest) mask additionally for PIXEL</a:t>
            </a:r>
          </a:p>
          <a:p>
            <a:pPr lvl="1"/>
            <a:r>
              <a:rPr lang="en-US" altLang="ja-JP" dirty="0"/>
              <a:t>o</a:t>
            </a:r>
            <a:r>
              <a:rPr kumimoji="1" lang="en-US" altLang="ja-JP" dirty="0"/>
              <a:t>nly strips with condition </a:t>
            </a:r>
            <a:r>
              <a:rPr kumimoji="1" lang="en-US" altLang="ja-JP" dirty="0">
                <a:latin typeface="Consolas" panose="020B0609020204030204" pitchFamily="49" charset="0"/>
              </a:rPr>
              <a:t>(</a:t>
            </a:r>
            <a:r>
              <a:rPr lang="en-US" altLang="ja-JP" dirty="0">
                <a:latin typeface="Consolas" panose="020B0609020204030204" pitchFamily="49" charset="0"/>
              </a:rPr>
              <a:t>GLOBAL</a:t>
            </a:r>
            <a:r>
              <a:rPr kumimoji="1" lang="en-US" altLang="ja-JP" dirty="0">
                <a:latin typeface="Consolas" panose="020B0609020204030204" pitchFamily="49" charset="0"/>
              </a:rPr>
              <a:t> &amp;&amp; </a:t>
            </a:r>
            <a:r>
              <a:rPr lang="en-US" altLang="ja-JP" dirty="0">
                <a:latin typeface="Consolas" panose="020B0609020204030204" pitchFamily="49" charset="0"/>
              </a:rPr>
              <a:t>ROI) == 1 </a:t>
            </a:r>
            <a:r>
              <a:rPr lang="en-US" altLang="ja-JP" dirty="0"/>
              <a:t>are read out (max rate: &lt; 100 kHz)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8FC0F8-DBBA-4A88-8CC6-BB8BDCB5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grpSp>
        <p:nvGrpSpPr>
          <p:cNvPr id="106" name="グループ化 105">
            <a:extLst>
              <a:ext uri="{FF2B5EF4-FFF2-40B4-BE49-F238E27FC236}">
                <a16:creationId xmlns:a16="http://schemas.microsoft.com/office/drawing/2014/main" id="{B7322844-4B42-4B3B-B29E-FD6CF11EE657}"/>
              </a:ext>
            </a:extLst>
          </p:cNvPr>
          <p:cNvGrpSpPr/>
          <p:nvPr/>
        </p:nvGrpSpPr>
        <p:grpSpPr>
          <a:xfrm>
            <a:off x="371364" y="3312707"/>
            <a:ext cx="1702206" cy="3210192"/>
            <a:chOff x="857418" y="3312707"/>
            <a:chExt cx="1216152" cy="3210192"/>
          </a:xfrm>
        </p:grpSpPr>
        <p:sp>
          <p:nvSpPr>
            <p:cNvPr id="43" name="平行四辺形 42">
              <a:extLst>
                <a:ext uri="{FF2B5EF4-FFF2-40B4-BE49-F238E27FC236}">
                  <a16:creationId xmlns:a16="http://schemas.microsoft.com/office/drawing/2014/main" id="{491BB4BB-6958-449B-A4F4-C5C978FF6FF5}"/>
                </a:ext>
              </a:extLst>
            </p:cNvPr>
            <p:cNvSpPr/>
            <p:nvPr/>
          </p:nvSpPr>
          <p:spPr>
            <a:xfrm>
              <a:off x="857418" y="627087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平行四辺形 58">
              <a:extLst>
                <a:ext uri="{FF2B5EF4-FFF2-40B4-BE49-F238E27FC236}">
                  <a16:creationId xmlns:a16="http://schemas.microsoft.com/office/drawing/2014/main" id="{2BB94220-F88D-4129-9E3F-77F92DF78144}"/>
                </a:ext>
              </a:extLst>
            </p:cNvPr>
            <p:cNvSpPr/>
            <p:nvPr/>
          </p:nvSpPr>
          <p:spPr>
            <a:xfrm>
              <a:off x="857418" y="611518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平行四辺形 59">
              <a:extLst>
                <a:ext uri="{FF2B5EF4-FFF2-40B4-BE49-F238E27FC236}">
                  <a16:creationId xmlns:a16="http://schemas.microsoft.com/office/drawing/2014/main" id="{DB826D3E-9C0D-4374-98DD-2BB3AC99683A}"/>
                </a:ext>
              </a:extLst>
            </p:cNvPr>
            <p:cNvSpPr/>
            <p:nvPr/>
          </p:nvSpPr>
          <p:spPr>
            <a:xfrm>
              <a:off x="857418" y="5959488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平行四辺形 60">
              <a:extLst>
                <a:ext uri="{FF2B5EF4-FFF2-40B4-BE49-F238E27FC236}">
                  <a16:creationId xmlns:a16="http://schemas.microsoft.com/office/drawing/2014/main" id="{0C2431D8-E718-4245-9BB3-9628B68CE13F}"/>
                </a:ext>
              </a:extLst>
            </p:cNvPr>
            <p:cNvSpPr/>
            <p:nvPr/>
          </p:nvSpPr>
          <p:spPr>
            <a:xfrm>
              <a:off x="857418" y="5803795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平行四辺形 64">
              <a:extLst>
                <a:ext uri="{FF2B5EF4-FFF2-40B4-BE49-F238E27FC236}">
                  <a16:creationId xmlns:a16="http://schemas.microsoft.com/office/drawing/2014/main" id="{D98CB067-9815-4FBC-9D0A-B311F702F00A}"/>
                </a:ext>
              </a:extLst>
            </p:cNvPr>
            <p:cNvSpPr/>
            <p:nvPr/>
          </p:nvSpPr>
          <p:spPr>
            <a:xfrm>
              <a:off x="857418" y="5648102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平行四辺形 65">
              <a:extLst>
                <a:ext uri="{FF2B5EF4-FFF2-40B4-BE49-F238E27FC236}">
                  <a16:creationId xmlns:a16="http://schemas.microsoft.com/office/drawing/2014/main" id="{41C33E0D-5A1A-4E8A-B165-9E73A416BB95}"/>
                </a:ext>
              </a:extLst>
            </p:cNvPr>
            <p:cNvSpPr/>
            <p:nvPr/>
          </p:nvSpPr>
          <p:spPr>
            <a:xfrm>
              <a:off x="857418" y="5492409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平行四辺形 66">
              <a:extLst>
                <a:ext uri="{FF2B5EF4-FFF2-40B4-BE49-F238E27FC236}">
                  <a16:creationId xmlns:a16="http://schemas.microsoft.com/office/drawing/2014/main" id="{B5F60E88-7A80-4819-8420-5AEACB711A04}"/>
                </a:ext>
              </a:extLst>
            </p:cNvPr>
            <p:cNvSpPr/>
            <p:nvPr/>
          </p:nvSpPr>
          <p:spPr>
            <a:xfrm>
              <a:off x="857418" y="5336716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平行四辺形 67">
              <a:extLst>
                <a:ext uri="{FF2B5EF4-FFF2-40B4-BE49-F238E27FC236}">
                  <a16:creationId xmlns:a16="http://schemas.microsoft.com/office/drawing/2014/main" id="{74FECB69-8709-433F-B0E9-D47F5442B867}"/>
                </a:ext>
              </a:extLst>
            </p:cNvPr>
            <p:cNvSpPr/>
            <p:nvPr/>
          </p:nvSpPr>
          <p:spPr>
            <a:xfrm>
              <a:off x="857418" y="5181023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平行四辺形 72">
              <a:extLst>
                <a:ext uri="{FF2B5EF4-FFF2-40B4-BE49-F238E27FC236}">
                  <a16:creationId xmlns:a16="http://schemas.microsoft.com/office/drawing/2014/main" id="{505C496A-E42D-44F5-82CA-E9BAC303B0AC}"/>
                </a:ext>
              </a:extLst>
            </p:cNvPr>
            <p:cNvSpPr/>
            <p:nvPr/>
          </p:nvSpPr>
          <p:spPr>
            <a:xfrm>
              <a:off x="857418" y="5025330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平行四辺形 73">
              <a:extLst>
                <a:ext uri="{FF2B5EF4-FFF2-40B4-BE49-F238E27FC236}">
                  <a16:creationId xmlns:a16="http://schemas.microsoft.com/office/drawing/2014/main" id="{6E5D878A-589C-4579-BBAD-9E3C3CEE3055}"/>
                </a:ext>
              </a:extLst>
            </p:cNvPr>
            <p:cNvSpPr/>
            <p:nvPr/>
          </p:nvSpPr>
          <p:spPr>
            <a:xfrm>
              <a:off x="857418" y="4869637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平行四辺形 74">
              <a:extLst>
                <a:ext uri="{FF2B5EF4-FFF2-40B4-BE49-F238E27FC236}">
                  <a16:creationId xmlns:a16="http://schemas.microsoft.com/office/drawing/2014/main" id="{DECB4115-0849-4B22-A7A4-72B4D3785661}"/>
                </a:ext>
              </a:extLst>
            </p:cNvPr>
            <p:cNvSpPr/>
            <p:nvPr/>
          </p:nvSpPr>
          <p:spPr>
            <a:xfrm>
              <a:off x="857418" y="4713944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平行四辺形 75">
              <a:extLst>
                <a:ext uri="{FF2B5EF4-FFF2-40B4-BE49-F238E27FC236}">
                  <a16:creationId xmlns:a16="http://schemas.microsoft.com/office/drawing/2014/main" id="{4A7E5717-E8EE-468B-A900-7834FD725326}"/>
                </a:ext>
              </a:extLst>
            </p:cNvPr>
            <p:cNvSpPr/>
            <p:nvPr/>
          </p:nvSpPr>
          <p:spPr>
            <a:xfrm>
              <a:off x="857418" y="455825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平行四辺形 76">
              <a:extLst>
                <a:ext uri="{FF2B5EF4-FFF2-40B4-BE49-F238E27FC236}">
                  <a16:creationId xmlns:a16="http://schemas.microsoft.com/office/drawing/2014/main" id="{D6472290-D83A-476A-8D56-027DC688B261}"/>
                </a:ext>
              </a:extLst>
            </p:cNvPr>
            <p:cNvSpPr/>
            <p:nvPr/>
          </p:nvSpPr>
          <p:spPr>
            <a:xfrm>
              <a:off x="857418" y="4402558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平行四辺形 77">
              <a:extLst>
                <a:ext uri="{FF2B5EF4-FFF2-40B4-BE49-F238E27FC236}">
                  <a16:creationId xmlns:a16="http://schemas.microsoft.com/office/drawing/2014/main" id="{204B5EC5-A9D3-4DA1-8387-E7286FA2E059}"/>
                </a:ext>
              </a:extLst>
            </p:cNvPr>
            <p:cNvSpPr/>
            <p:nvPr/>
          </p:nvSpPr>
          <p:spPr>
            <a:xfrm>
              <a:off x="857418" y="4246865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平行四辺形 78">
              <a:extLst>
                <a:ext uri="{FF2B5EF4-FFF2-40B4-BE49-F238E27FC236}">
                  <a16:creationId xmlns:a16="http://schemas.microsoft.com/office/drawing/2014/main" id="{635F1CFB-9215-4A67-B980-5AF955BBE13B}"/>
                </a:ext>
              </a:extLst>
            </p:cNvPr>
            <p:cNvSpPr/>
            <p:nvPr/>
          </p:nvSpPr>
          <p:spPr>
            <a:xfrm>
              <a:off x="857418" y="4091172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平行四辺形 79">
              <a:extLst>
                <a:ext uri="{FF2B5EF4-FFF2-40B4-BE49-F238E27FC236}">
                  <a16:creationId xmlns:a16="http://schemas.microsoft.com/office/drawing/2014/main" id="{D8817791-7A2B-4C04-884F-EA88DF06E065}"/>
                </a:ext>
              </a:extLst>
            </p:cNvPr>
            <p:cNvSpPr/>
            <p:nvPr/>
          </p:nvSpPr>
          <p:spPr>
            <a:xfrm>
              <a:off x="857418" y="3935479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平行四辺形 84">
              <a:extLst>
                <a:ext uri="{FF2B5EF4-FFF2-40B4-BE49-F238E27FC236}">
                  <a16:creationId xmlns:a16="http://schemas.microsoft.com/office/drawing/2014/main" id="{7A2389C7-3CD4-4D61-9C67-88278EE2E1FF}"/>
                </a:ext>
              </a:extLst>
            </p:cNvPr>
            <p:cNvSpPr/>
            <p:nvPr/>
          </p:nvSpPr>
          <p:spPr>
            <a:xfrm>
              <a:off x="857418" y="3779786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平行四辺形 85">
              <a:extLst>
                <a:ext uri="{FF2B5EF4-FFF2-40B4-BE49-F238E27FC236}">
                  <a16:creationId xmlns:a16="http://schemas.microsoft.com/office/drawing/2014/main" id="{D08404D3-9382-41A0-987F-202EBE2FF467}"/>
                </a:ext>
              </a:extLst>
            </p:cNvPr>
            <p:cNvSpPr/>
            <p:nvPr/>
          </p:nvSpPr>
          <p:spPr>
            <a:xfrm>
              <a:off x="857418" y="3624093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平行四辺形 86">
              <a:extLst>
                <a:ext uri="{FF2B5EF4-FFF2-40B4-BE49-F238E27FC236}">
                  <a16:creationId xmlns:a16="http://schemas.microsoft.com/office/drawing/2014/main" id="{0A877FB6-A7C8-4EE5-83E1-4812626EF35C}"/>
                </a:ext>
              </a:extLst>
            </p:cNvPr>
            <p:cNvSpPr/>
            <p:nvPr/>
          </p:nvSpPr>
          <p:spPr>
            <a:xfrm>
              <a:off x="857418" y="3468400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平行四辺形 87">
              <a:extLst>
                <a:ext uri="{FF2B5EF4-FFF2-40B4-BE49-F238E27FC236}">
                  <a16:creationId xmlns:a16="http://schemas.microsoft.com/office/drawing/2014/main" id="{C1F3C702-EEC6-4AA8-8DB6-A4A7E3D53038}"/>
                </a:ext>
              </a:extLst>
            </p:cNvPr>
            <p:cNvSpPr/>
            <p:nvPr/>
          </p:nvSpPr>
          <p:spPr>
            <a:xfrm>
              <a:off x="857418" y="3312707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0792FF51-7DB6-42AB-AC6E-877B04CB1ACB}"/>
              </a:ext>
            </a:extLst>
          </p:cNvPr>
          <p:cNvGrpSpPr/>
          <p:nvPr/>
        </p:nvGrpSpPr>
        <p:grpSpPr>
          <a:xfrm>
            <a:off x="6511423" y="3546419"/>
            <a:ext cx="2455671" cy="700446"/>
            <a:chOff x="7824192" y="4278055"/>
            <a:chExt cx="1944216" cy="929641"/>
          </a:xfrm>
        </p:grpSpPr>
        <p:sp>
          <p:nvSpPr>
            <p:cNvPr id="90" name="平行四辺形 89">
              <a:extLst>
                <a:ext uri="{FF2B5EF4-FFF2-40B4-BE49-F238E27FC236}">
                  <a16:creationId xmlns:a16="http://schemas.microsoft.com/office/drawing/2014/main" id="{2ED2E07A-9D4B-4E9D-A3EF-F65BEA717EAC}"/>
                </a:ext>
              </a:extLst>
            </p:cNvPr>
            <p:cNvSpPr/>
            <p:nvPr/>
          </p:nvSpPr>
          <p:spPr>
            <a:xfrm>
              <a:off x="7824192" y="4584924"/>
              <a:ext cx="1944216" cy="622772"/>
            </a:xfrm>
            <a:prstGeom prst="parallelogram">
              <a:avLst>
                <a:gd name="adj" fmla="val 1016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平行四辺形 90">
              <a:extLst>
                <a:ext uri="{FF2B5EF4-FFF2-40B4-BE49-F238E27FC236}">
                  <a16:creationId xmlns:a16="http://schemas.microsoft.com/office/drawing/2014/main" id="{3C22523B-77BA-405D-ADB7-13714E25B4A2}"/>
                </a:ext>
              </a:extLst>
            </p:cNvPr>
            <p:cNvSpPr/>
            <p:nvPr/>
          </p:nvSpPr>
          <p:spPr>
            <a:xfrm>
              <a:off x="7824192" y="4278055"/>
              <a:ext cx="1944216" cy="622772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95" name="直線矢印コネクタ 94">
            <a:extLst>
              <a:ext uri="{FF2B5EF4-FFF2-40B4-BE49-F238E27FC236}">
                <a16:creationId xmlns:a16="http://schemas.microsoft.com/office/drawing/2014/main" id="{7FB9EFFE-9DC4-4220-8C31-C7FC4CB1A594}"/>
              </a:ext>
            </a:extLst>
          </p:cNvPr>
          <p:cNvCxnSpPr>
            <a:cxnSpLocks/>
          </p:cNvCxnSpPr>
          <p:nvPr/>
        </p:nvCxnSpPr>
        <p:spPr>
          <a:xfrm>
            <a:off x="2029035" y="3640774"/>
            <a:ext cx="811369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>
            <a:extLst>
              <a:ext uri="{FF2B5EF4-FFF2-40B4-BE49-F238E27FC236}">
                <a16:creationId xmlns:a16="http://schemas.microsoft.com/office/drawing/2014/main" id="{7AD245B1-9A2F-4FB0-A67E-758E6A201545}"/>
              </a:ext>
            </a:extLst>
          </p:cNvPr>
          <p:cNvCxnSpPr>
            <a:cxnSpLocks/>
          </p:cNvCxnSpPr>
          <p:nvPr/>
        </p:nvCxnSpPr>
        <p:spPr>
          <a:xfrm>
            <a:off x="2029035" y="3793150"/>
            <a:ext cx="811369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F8C971DC-FD8C-422B-82F3-A2B05CCFDDE5}"/>
              </a:ext>
            </a:extLst>
          </p:cNvPr>
          <p:cNvCxnSpPr>
            <a:cxnSpLocks/>
          </p:cNvCxnSpPr>
          <p:nvPr/>
        </p:nvCxnSpPr>
        <p:spPr>
          <a:xfrm>
            <a:off x="2029035" y="4102801"/>
            <a:ext cx="8113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>
            <a:extLst>
              <a:ext uri="{FF2B5EF4-FFF2-40B4-BE49-F238E27FC236}">
                <a16:creationId xmlns:a16="http://schemas.microsoft.com/office/drawing/2014/main" id="{3A6F1F9E-6B4F-4BB1-AD09-2E67FB307DE5}"/>
              </a:ext>
            </a:extLst>
          </p:cNvPr>
          <p:cNvCxnSpPr>
            <a:cxnSpLocks/>
          </p:cNvCxnSpPr>
          <p:nvPr/>
        </p:nvCxnSpPr>
        <p:spPr>
          <a:xfrm>
            <a:off x="2029035" y="4259147"/>
            <a:ext cx="8113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86F40AAB-AD21-4FEC-BE2C-1A4678DEF10D}"/>
              </a:ext>
            </a:extLst>
          </p:cNvPr>
          <p:cNvCxnSpPr>
            <a:cxnSpLocks/>
          </p:cNvCxnSpPr>
          <p:nvPr/>
        </p:nvCxnSpPr>
        <p:spPr>
          <a:xfrm>
            <a:off x="2029035" y="4416562"/>
            <a:ext cx="8113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6D2135B1-4FEB-4A0F-AD88-F73A86EB62D6}"/>
              </a:ext>
            </a:extLst>
          </p:cNvPr>
          <p:cNvCxnSpPr>
            <a:cxnSpLocks/>
          </p:cNvCxnSpPr>
          <p:nvPr/>
        </p:nvCxnSpPr>
        <p:spPr>
          <a:xfrm>
            <a:off x="2029035" y="4568798"/>
            <a:ext cx="8113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3FD30156-D2DC-48C2-BFDB-826D76104A9E}"/>
              </a:ext>
            </a:extLst>
          </p:cNvPr>
          <p:cNvCxnSpPr>
            <a:cxnSpLocks/>
          </p:cNvCxnSpPr>
          <p:nvPr/>
        </p:nvCxnSpPr>
        <p:spPr>
          <a:xfrm>
            <a:off x="2029035" y="4879435"/>
            <a:ext cx="811369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666D60FF-332C-4B98-858C-0077095D98F9}"/>
              </a:ext>
            </a:extLst>
          </p:cNvPr>
          <p:cNvCxnSpPr>
            <a:cxnSpLocks/>
          </p:cNvCxnSpPr>
          <p:nvPr/>
        </p:nvCxnSpPr>
        <p:spPr>
          <a:xfrm>
            <a:off x="2029035" y="5039627"/>
            <a:ext cx="811369" cy="0"/>
          </a:xfrm>
          <a:prstGeom prst="straightConnector1">
            <a:avLst/>
          </a:prstGeom>
          <a:ln w="285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右中かっこ 106">
            <a:extLst>
              <a:ext uri="{FF2B5EF4-FFF2-40B4-BE49-F238E27FC236}">
                <a16:creationId xmlns:a16="http://schemas.microsoft.com/office/drawing/2014/main" id="{A43B187F-05FE-4D9F-911B-42D5C77DDF6D}"/>
              </a:ext>
            </a:extLst>
          </p:cNvPr>
          <p:cNvSpPr/>
          <p:nvPr/>
        </p:nvSpPr>
        <p:spPr>
          <a:xfrm>
            <a:off x="2963652" y="3624093"/>
            <a:ext cx="324036" cy="1415534"/>
          </a:xfrm>
          <a:prstGeom prst="rightBrace">
            <a:avLst>
              <a:gd name="adj1" fmla="val 4528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B466E207-D311-4D3E-9F0B-1A2FEDFAEE42}"/>
              </a:ext>
            </a:extLst>
          </p:cNvPr>
          <p:cNvSpPr txBox="1"/>
          <p:nvPr/>
        </p:nvSpPr>
        <p:spPr>
          <a:xfrm>
            <a:off x="3314709" y="3301835"/>
            <a:ext cx="2936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global trigger using Pad and </a:t>
            </a:r>
            <a:r>
              <a:rPr kumimoji="1" lang="en-US" altLang="ja-JP" b="1" dirty="0" err="1"/>
              <a:t>Hcal</a:t>
            </a:r>
            <a:endParaRPr kumimoji="1" lang="en-US" altLang="ja-JP" dirty="0"/>
          </a:p>
          <a:p>
            <a:r>
              <a:rPr lang="en-US" altLang="ja-JP" dirty="0"/>
              <a:t>for physics selection</a:t>
            </a:r>
          </a:p>
          <a:p>
            <a:r>
              <a:rPr kumimoji="1" lang="en-US" altLang="ja-JP" dirty="0"/>
              <a:t>(layers to use can be selected with wiring and FPGA programming)</a:t>
            </a:r>
            <a:endParaRPr kumimoji="1" lang="ja-JP" altLang="en-US" dirty="0"/>
          </a:p>
        </p:txBody>
      </p:sp>
      <p:cxnSp>
        <p:nvCxnSpPr>
          <p:cNvPr id="111" name="直線矢印コネクタ 110">
            <a:extLst>
              <a:ext uri="{FF2B5EF4-FFF2-40B4-BE49-F238E27FC236}">
                <a16:creationId xmlns:a16="http://schemas.microsoft.com/office/drawing/2014/main" id="{3456F0CA-ACFD-4153-A4FC-9D740926BC82}"/>
              </a:ext>
            </a:extLst>
          </p:cNvPr>
          <p:cNvCxnSpPr>
            <a:cxnSpLocks/>
          </p:cNvCxnSpPr>
          <p:nvPr/>
        </p:nvCxnSpPr>
        <p:spPr>
          <a:xfrm>
            <a:off x="8926450" y="3562087"/>
            <a:ext cx="81136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D2DD3253-B8AD-4CBB-BA4E-0FE7DC03AF20}"/>
              </a:ext>
            </a:extLst>
          </p:cNvPr>
          <p:cNvSpPr txBox="1"/>
          <p:nvPr/>
        </p:nvSpPr>
        <p:spPr>
          <a:xfrm>
            <a:off x="9692175" y="3409600"/>
            <a:ext cx="245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ROI</a:t>
            </a:r>
            <a:endParaRPr kumimoji="1" lang="en-US" altLang="ja-JP" dirty="0"/>
          </a:p>
          <a:p>
            <a:r>
              <a:rPr lang="en-US" altLang="ja-JP" dirty="0"/>
              <a:t>at</a:t>
            </a:r>
            <a:r>
              <a:rPr lang="ja-JP" altLang="en-US" dirty="0"/>
              <a:t> </a:t>
            </a:r>
            <a:r>
              <a:rPr lang="en-US" altLang="ja-JP" dirty="0"/>
              <a:t>very low</a:t>
            </a:r>
            <a:r>
              <a:rPr lang="ja-JP" altLang="en-US" dirty="0"/>
              <a:t> </a:t>
            </a:r>
            <a:r>
              <a:rPr lang="en-US" altLang="ja-JP" dirty="0"/>
              <a:t>threshold</a:t>
            </a:r>
          </a:p>
        </p:txBody>
      </p:sp>
      <p:sp>
        <p:nvSpPr>
          <p:cNvPr id="115" name="楕円 114">
            <a:extLst>
              <a:ext uri="{FF2B5EF4-FFF2-40B4-BE49-F238E27FC236}">
                <a16:creationId xmlns:a16="http://schemas.microsoft.com/office/drawing/2014/main" id="{50B1436A-2836-4DC3-A3E1-5CBDFBD25703}"/>
              </a:ext>
            </a:extLst>
          </p:cNvPr>
          <p:cNvSpPr/>
          <p:nvPr/>
        </p:nvSpPr>
        <p:spPr>
          <a:xfrm>
            <a:off x="7063883" y="3626521"/>
            <a:ext cx="508281" cy="151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691B013B-3B34-41D8-BCC5-FFFDAE449D70}"/>
              </a:ext>
            </a:extLst>
          </p:cNvPr>
          <p:cNvSpPr txBox="1"/>
          <p:nvPr/>
        </p:nvSpPr>
        <p:spPr>
          <a:xfrm>
            <a:off x="6572828" y="4338570"/>
            <a:ext cx="4788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only pixel strips with signal </a:t>
            </a:r>
            <a:r>
              <a:rPr lang="en-US" altLang="ja-JP" dirty="0">
                <a:solidFill>
                  <a:srgbClr val="FF0000"/>
                </a:solidFill>
              </a:rPr>
              <a:t>in </a:t>
            </a:r>
            <a:r>
              <a:rPr kumimoji="1" lang="en-US" altLang="ja-JP" dirty="0">
                <a:solidFill>
                  <a:srgbClr val="FF0000"/>
                </a:solidFill>
              </a:rPr>
              <a:t>HGCROC at front and back (or few more if needed)</a:t>
            </a:r>
            <a:r>
              <a:rPr lang="en-US" altLang="ja-JP" dirty="0">
                <a:solidFill>
                  <a:srgbClr val="FF0000"/>
                </a:solidFill>
              </a:rPr>
              <a:t> are readout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17" name="図 116">
            <a:extLst>
              <a:ext uri="{FF2B5EF4-FFF2-40B4-BE49-F238E27FC236}">
                <a16:creationId xmlns:a16="http://schemas.microsoft.com/office/drawing/2014/main" id="{D416D03B-35AF-43E7-8B82-001DA4C2F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119" y="5433051"/>
            <a:ext cx="1340979" cy="1192560"/>
          </a:xfrm>
          <a:prstGeom prst="rect">
            <a:avLst/>
          </a:prstGeom>
        </p:spPr>
      </p:pic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95D3331B-52AA-470B-89D9-25A426D30788}"/>
              </a:ext>
            </a:extLst>
          </p:cNvPr>
          <p:cNvSpPr/>
          <p:nvPr/>
        </p:nvSpPr>
        <p:spPr>
          <a:xfrm>
            <a:off x="4820500" y="5433051"/>
            <a:ext cx="1322009" cy="1192560"/>
          </a:xfrm>
          <a:prstGeom prst="rect">
            <a:avLst/>
          </a:prstGeom>
          <a:solidFill>
            <a:srgbClr val="0085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右矢印 8">
            <a:extLst>
              <a:ext uri="{FF2B5EF4-FFF2-40B4-BE49-F238E27FC236}">
                <a16:creationId xmlns:a16="http://schemas.microsoft.com/office/drawing/2014/main" id="{9E9C7192-3BDD-4005-BB79-E093ACC29B72}"/>
              </a:ext>
            </a:extLst>
          </p:cNvPr>
          <p:cNvSpPr/>
          <p:nvPr/>
        </p:nvSpPr>
        <p:spPr>
          <a:xfrm>
            <a:off x="3995997" y="5717172"/>
            <a:ext cx="7728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CB6BB4A8-A587-471A-9EED-2D31D7D7E161}"/>
              </a:ext>
            </a:extLst>
          </p:cNvPr>
          <p:cNvSpPr txBox="1"/>
          <p:nvPr/>
        </p:nvSpPr>
        <p:spPr>
          <a:xfrm>
            <a:off x="6276020" y="5715464"/>
            <a:ext cx="262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necessary granularity </a:t>
            </a:r>
            <a:r>
              <a:rPr lang="en-US" altLang="ja-JP" dirty="0"/>
              <a:t>has to be studied</a:t>
            </a:r>
            <a:endParaRPr kumimoji="1" lang="ja-JP" altLang="en-US" dirty="0"/>
          </a:p>
        </p:txBody>
      </p:sp>
      <p:sp>
        <p:nvSpPr>
          <p:cNvPr id="121" name="楕円 120">
            <a:extLst>
              <a:ext uri="{FF2B5EF4-FFF2-40B4-BE49-F238E27FC236}">
                <a16:creationId xmlns:a16="http://schemas.microsoft.com/office/drawing/2014/main" id="{9A31648F-1943-410B-9BFA-7E6FBC44531D}"/>
              </a:ext>
            </a:extLst>
          </p:cNvPr>
          <p:cNvSpPr/>
          <p:nvPr/>
        </p:nvSpPr>
        <p:spPr>
          <a:xfrm>
            <a:off x="7932204" y="3778438"/>
            <a:ext cx="508281" cy="151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36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Trigger very basic concept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0" y="1217396"/>
            <a:ext cx="11705747" cy="4351337"/>
          </a:xfrm>
        </p:spPr>
        <p:txBody>
          <a:bodyPr/>
          <a:lstStyle/>
          <a:p>
            <a:r>
              <a:rPr lang="en-US" altLang="ja-JP" b="1" dirty="0"/>
              <a:t>FPGA based trigger processor for analyzing HGCROC trigger stream</a:t>
            </a:r>
            <a:endParaRPr lang="en-US" altLang="ja-JP" dirty="0"/>
          </a:p>
          <a:p>
            <a:pPr lvl="1"/>
            <a:r>
              <a:rPr lang="en-US" altLang="ja-JP" dirty="0"/>
              <a:t>GLOBAL: to CTP as L0 contribution input (</a:t>
            </a:r>
            <a:r>
              <a:rPr lang="en-US" altLang="ja-JP" dirty="0" err="1"/>
              <a:t>min.bias</a:t>
            </a:r>
            <a:r>
              <a:rPr lang="en-US" altLang="ja-JP" dirty="0"/>
              <a:t>, </a:t>
            </a:r>
            <a:r>
              <a:rPr lang="en-US" altLang="ja-JP" dirty="0">
                <a:sym typeface="Symbol" panose="05050102010706020507" pitchFamily="18" charset="2"/>
              </a:rPr>
              <a:t></a:t>
            </a:r>
            <a:r>
              <a:rPr lang="en-US" altLang="ja-JP" baseline="30000" dirty="0">
                <a:sym typeface="Symbol" panose="05050102010706020507" pitchFamily="18" charset="2"/>
              </a:rPr>
              <a:t>0</a:t>
            </a:r>
            <a:r>
              <a:rPr lang="en-US" altLang="ja-JP" dirty="0">
                <a:sym typeface="Symbol" panose="05050102010706020507" pitchFamily="18" charset="2"/>
              </a:rPr>
              <a:t>, , jet, UPC, …)</a:t>
            </a:r>
            <a:endParaRPr lang="en-US" altLang="ja-JP" dirty="0"/>
          </a:p>
          <a:p>
            <a:pPr lvl="1"/>
            <a:r>
              <a:rPr lang="en-US" altLang="ja-JP" dirty="0" err="1"/>
              <a:t>pretrigger</a:t>
            </a:r>
            <a:r>
              <a:rPr lang="en-US" altLang="ja-JP" dirty="0"/>
              <a:t>: GLOBAL &amp;&amp; ROI mask information only for PIXEL</a:t>
            </a:r>
          </a:p>
          <a:p>
            <a:pPr lvl="1"/>
            <a:r>
              <a:rPr lang="en-US" altLang="ja-JP" dirty="0" err="1"/>
              <a:t>Datastream</a:t>
            </a:r>
            <a:r>
              <a:rPr lang="en-US" altLang="ja-JP" dirty="0"/>
              <a:t> for trigger and past-future information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05714" y="3334434"/>
            <a:ext cx="1872208" cy="15931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Pad (&amp;</a:t>
            </a:r>
            <a:r>
              <a:rPr lang="en-US" altLang="ja-JP" dirty="0" err="1">
                <a:solidFill>
                  <a:schemeClr val="tx1"/>
                </a:solidFill>
              </a:rPr>
              <a:t>HCal</a:t>
            </a:r>
            <a:r>
              <a:rPr lang="en-US" altLang="ja-JP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(HGCROCs</a:t>
            </a:r>
          </a:p>
          <a:p>
            <a:pPr algn="ctr"/>
            <a:r>
              <a:rPr lang="en-US" altLang="ja-JP" dirty="0">
                <a:solidFill>
                  <a:schemeClr val="tx1"/>
                </a:solidFill>
              </a:rPr>
              <a:t>and SCA)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9043989" y="5924753"/>
            <a:ext cx="1414140" cy="615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CRUs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4799798" y="3346114"/>
            <a:ext cx="2257813" cy="84940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err="1"/>
              <a:t>FoCal</a:t>
            </a:r>
            <a:r>
              <a:rPr kumimoji="1" lang="en-US" altLang="ja-JP" sz="1400" b="1" dirty="0"/>
              <a:t> Trigger Processor</a:t>
            </a:r>
          </a:p>
          <a:p>
            <a:pPr algn="ctr"/>
            <a:r>
              <a:rPr lang="en-US" altLang="ja-JP" sz="1400" b="1" dirty="0"/>
              <a:t>(large FPGA or 2 stages FPGAs)</a:t>
            </a:r>
            <a:endParaRPr kumimoji="1" lang="ja-JP" altLang="en-US" sz="1200" dirty="0"/>
          </a:p>
        </p:txBody>
      </p:sp>
      <p:sp>
        <p:nvSpPr>
          <p:cNvPr id="9" name="正方形/長方形 8"/>
          <p:cNvSpPr/>
          <p:nvPr/>
        </p:nvSpPr>
        <p:spPr>
          <a:xfrm>
            <a:off x="218624" y="5710026"/>
            <a:ext cx="1872208" cy="8280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PIXEL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F180C53-6CE5-49E2-BE2C-17D0953E5C2A}"/>
              </a:ext>
            </a:extLst>
          </p:cNvPr>
          <p:cNvSpPr/>
          <p:nvPr/>
        </p:nvSpPr>
        <p:spPr>
          <a:xfrm>
            <a:off x="8998020" y="3334434"/>
            <a:ext cx="1414140" cy="10941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CTP</a:t>
            </a:r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4692B5C-F5D8-4A31-B263-A379933CD342}"/>
              </a:ext>
            </a:extLst>
          </p:cNvPr>
          <p:cNvSpPr/>
          <p:nvPr/>
        </p:nvSpPr>
        <p:spPr>
          <a:xfrm>
            <a:off x="9399000" y="4974170"/>
            <a:ext cx="635558" cy="3815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LTU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065596" y="3768743"/>
            <a:ext cx="274513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168111" y="3291892"/>
            <a:ext cx="25282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HGCROC trigger stream</a:t>
            </a:r>
          </a:p>
          <a:p>
            <a:r>
              <a:rPr kumimoji="1" lang="en-US" altLang="ja-JP" sz="1400" dirty="0"/>
              <a:t>(selected lines)</a:t>
            </a:r>
          </a:p>
          <a:p>
            <a:r>
              <a:rPr lang="en-US" altLang="ja-JP" sz="1400" b="1" dirty="0">
                <a:solidFill>
                  <a:srgbClr val="FF0000"/>
                </a:solidFill>
              </a:rPr>
              <a:t>4 pad layers </a:t>
            </a:r>
            <a:r>
              <a:rPr lang="en-US" altLang="ja-JP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 880 </a:t>
            </a:r>
            <a:r>
              <a:rPr lang="en-US" altLang="ja-JP" sz="14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eLinks</a:t>
            </a:r>
            <a:endParaRPr lang="en-US" altLang="ja-JP" sz="14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ja-JP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or already aggregated data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/>
          <p:cNvCxnSpPr>
            <a:cxnSpLocks/>
          </p:cNvCxnSpPr>
          <p:nvPr/>
        </p:nvCxnSpPr>
        <p:spPr>
          <a:xfrm>
            <a:off x="7066933" y="3831848"/>
            <a:ext cx="192535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10412160" y="3846925"/>
            <a:ext cx="39803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D7980DA7-ABDD-4137-8F9A-F7FEACF14993}"/>
              </a:ext>
            </a:extLst>
          </p:cNvPr>
          <p:cNvSpPr/>
          <p:nvPr/>
        </p:nvSpPr>
        <p:spPr>
          <a:xfrm>
            <a:off x="4814183" y="5537818"/>
            <a:ext cx="2254360" cy="10254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RU</a:t>
            </a:r>
          </a:p>
          <a:p>
            <a:pPr algn="ctr"/>
            <a:endParaRPr lang="en-US" altLang="ja-JP" sz="1400" b="1" dirty="0"/>
          </a:p>
          <a:p>
            <a:pPr algn="ctr"/>
            <a:endParaRPr lang="en-US" altLang="ja-JP" sz="14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409558" y="3140968"/>
            <a:ext cx="11641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GLOBAL</a:t>
            </a:r>
          </a:p>
          <a:p>
            <a:r>
              <a:rPr lang="en-US" altLang="ja-JP" sz="1400" b="1" dirty="0"/>
              <a:t>L0 contrib.</a:t>
            </a:r>
          </a:p>
          <a:p>
            <a:r>
              <a:rPr kumimoji="1" lang="en-US" altLang="ja-JP" sz="1400" dirty="0"/>
              <a:t>LVD</a:t>
            </a:r>
            <a:r>
              <a:rPr lang="en-US" altLang="ja-JP" sz="1400" dirty="0"/>
              <a:t>S Coax.</a:t>
            </a:r>
            <a:endParaRPr kumimoji="1" lang="ja-JP" altLang="en-US" sz="1400" dirty="0"/>
          </a:p>
        </p:txBody>
      </p:sp>
      <p:cxnSp>
        <p:nvCxnSpPr>
          <p:cNvPr id="38" name="直線矢印コネクタ 37"/>
          <p:cNvCxnSpPr>
            <a:stCxn id="12" idx="2"/>
          </p:cNvCxnSpPr>
          <p:nvPr/>
        </p:nvCxnSpPr>
        <p:spPr>
          <a:xfrm>
            <a:off x="9716779" y="5355688"/>
            <a:ext cx="0" cy="5690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>
            <a:cxnSpLocks/>
            <a:endCxn id="12" idx="0"/>
          </p:cNvCxnSpPr>
          <p:nvPr/>
        </p:nvCxnSpPr>
        <p:spPr>
          <a:xfrm>
            <a:off x="9716779" y="4428545"/>
            <a:ext cx="0" cy="5456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cxnSpLocks/>
          </p:cNvCxnSpPr>
          <p:nvPr/>
        </p:nvCxnSpPr>
        <p:spPr>
          <a:xfrm flipH="1">
            <a:off x="2090831" y="6031797"/>
            <a:ext cx="4144194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2168111" y="5537818"/>
            <a:ext cx="2157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individual strip r/o trig.</a:t>
            </a:r>
          </a:p>
          <a:p>
            <a:r>
              <a:rPr lang="en-US" altLang="ja-JP" sz="1400" dirty="0"/>
              <a:t>rate &lt; 100 kHz @</a:t>
            </a:r>
            <a:r>
              <a:rPr lang="en-US" altLang="ja-JP" sz="1400" dirty="0">
                <a:solidFill>
                  <a:srgbClr val="FF0000"/>
                </a:solidFill>
              </a:rPr>
              <a:t> </a:t>
            </a:r>
            <a:r>
              <a:rPr kumimoji="1" lang="en-US" altLang="ja-JP" sz="1400" dirty="0">
                <a:solidFill>
                  <a:srgbClr val="FF0000"/>
                </a:solidFill>
              </a:rPr>
              <a:t>1.2 </a:t>
            </a:r>
            <a:r>
              <a:rPr lang="en-US" altLang="ja-JP" sz="1400" dirty="0">
                <a:solidFill>
                  <a:srgbClr val="FF0000"/>
                </a:solidFill>
                <a:sym typeface="Symbol" panose="05050102010706020507" pitchFamily="18" charset="2"/>
              </a:rPr>
              <a:t>s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51" name="正方形/長方形 113">
            <a:extLst>
              <a:ext uri="{FF2B5EF4-FFF2-40B4-BE49-F238E27FC236}">
                <a16:creationId xmlns:a16="http://schemas.microsoft.com/office/drawing/2014/main" id="{5B5E12BE-09A9-48E8-9929-AC8FD8460114}"/>
              </a:ext>
            </a:extLst>
          </p:cNvPr>
          <p:cNvSpPr/>
          <p:nvPr/>
        </p:nvSpPr>
        <p:spPr>
          <a:xfrm rot="5400000">
            <a:off x="5678286" y="4752254"/>
            <a:ext cx="1838546" cy="725071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</a:path>
            </a:pathLst>
          </a:custGeom>
          <a:noFill/>
          <a:ln w="28575">
            <a:solidFill>
              <a:schemeClr val="accent2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195963" y="4376913"/>
            <a:ext cx="4104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ym typeface="Wingdings" panose="05000000000000000000" pitchFamily="2" charset="2"/>
              </a:rPr>
              <a:t> </a:t>
            </a:r>
            <a:r>
              <a:rPr kumimoji="1" lang="en-US" altLang="ja-JP" sz="1400" dirty="0"/>
              <a:t>HGCROC r/o trig. </a:t>
            </a:r>
            <a:r>
              <a:rPr lang="en-US" altLang="ja-JP" sz="1400" dirty="0"/>
              <a:t>&lt;1 MHz @ &gt;1.6 </a:t>
            </a:r>
            <a:r>
              <a:rPr lang="el-GR" altLang="ja-JP" sz="1400" dirty="0">
                <a:sym typeface="Symbol" panose="05050102010706020507" pitchFamily="18" charset="2"/>
              </a:rPr>
              <a:t></a:t>
            </a:r>
            <a:r>
              <a:rPr lang="en-US" altLang="ja-JP" sz="1400" dirty="0"/>
              <a:t>s + CTRL</a:t>
            </a:r>
          </a:p>
          <a:p>
            <a:r>
              <a:rPr lang="en-US" altLang="ja-JP" sz="1400" dirty="0">
                <a:sym typeface="Wingdings" panose="05000000000000000000" pitchFamily="2" charset="2"/>
              </a:rPr>
              <a:t> data stream</a:t>
            </a:r>
            <a:endParaRPr lang="en-US" altLang="ja-JP" sz="14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0734446" y="3570238"/>
            <a:ext cx="144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to other ALICE </a:t>
            </a:r>
            <a:br>
              <a:rPr lang="en-US" altLang="ja-JP" sz="1400" dirty="0"/>
            </a:br>
            <a:r>
              <a:rPr lang="en-US" altLang="ja-JP" sz="1400" dirty="0"/>
              <a:t>detectors</a:t>
            </a:r>
            <a:endParaRPr kumimoji="1" lang="ja-JP" altLang="en-US" sz="1400" dirty="0"/>
          </a:p>
        </p:txBody>
      </p:sp>
      <p:sp>
        <p:nvSpPr>
          <p:cNvPr id="59" name="フッター プレースホルダー 5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cxnSp>
        <p:nvCxnSpPr>
          <p:cNvPr id="35" name="直線矢印コネクタ 34"/>
          <p:cNvCxnSpPr>
            <a:cxnSpLocks/>
          </p:cNvCxnSpPr>
          <p:nvPr/>
        </p:nvCxnSpPr>
        <p:spPr>
          <a:xfrm flipH="1" flipV="1">
            <a:off x="7068543" y="6305815"/>
            <a:ext cx="1975446" cy="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113">
            <a:extLst>
              <a:ext uri="{FF2B5EF4-FFF2-40B4-BE49-F238E27FC236}">
                <a16:creationId xmlns:a16="http://schemas.microsoft.com/office/drawing/2014/main" id="{5B5E12BE-09A9-48E8-9929-AC8FD8460114}"/>
              </a:ext>
            </a:extLst>
          </p:cNvPr>
          <p:cNvSpPr/>
          <p:nvPr/>
        </p:nvSpPr>
        <p:spPr>
          <a:xfrm rot="5400000" flipH="1">
            <a:off x="3931141" y="2809321"/>
            <a:ext cx="1512681" cy="5193300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</a:path>
            </a:pathLst>
          </a:custGeom>
          <a:noFill/>
          <a:ln w="28575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1638BE2D-E925-44D6-A616-4FA377B1510D}"/>
              </a:ext>
            </a:extLst>
          </p:cNvPr>
          <p:cNvSpPr txBox="1"/>
          <p:nvPr/>
        </p:nvSpPr>
        <p:spPr>
          <a:xfrm>
            <a:off x="5385428" y="4851473"/>
            <a:ext cx="1625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1" dirty="0" err="1">
                <a:sym typeface="Wingdings" panose="05000000000000000000" pitchFamily="2" charset="2"/>
              </a:rPr>
              <a:t>pretrigger</a:t>
            </a:r>
            <a:r>
              <a:rPr lang="en-US" altLang="ja-JP" sz="1400" b="1" dirty="0">
                <a:sym typeface="Wingdings" panose="05000000000000000000" pitchFamily="2" charset="2"/>
              </a:rPr>
              <a:t> </a:t>
            </a:r>
            <a:r>
              <a:rPr lang="ja-JP" altLang="en-US" sz="1400" b="1" dirty="0">
                <a:sym typeface="Wingdings" panose="05000000000000000000" pitchFamily="2" charset="2"/>
              </a:rPr>
              <a:t> </a:t>
            </a:r>
            <a:r>
              <a:rPr lang="en-US" altLang="ja-JP" sz="1400" b="1" dirty="0">
                <a:sym typeface="Wingdings" panose="05000000000000000000" pitchFamily="2" charset="2"/>
              </a:rPr>
              <a:t>=</a:t>
            </a:r>
            <a:r>
              <a:rPr lang="ja-JP" altLang="en-US" sz="1400" b="1" dirty="0">
                <a:sym typeface="Wingdings" panose="05000000000000000000" pitchFamily="2" charset="2"/>
              </a:rPr>
              <a:t> </a:t>
            </a:r>
            <a:r>
              <a:rPr lang="en-US" altLang="ja-JP" sz="1400" b="1" dirty="0">
                <a:sym typeface="Wingdings" panose="05000000000000000000" pitchFamily="2" charset="2"/>
              </a:rPr>
              <a:t>GLOBAL</a:t>
            </a:r>
            <a:r>
              <a:rPr lang="ja-JP" altLang="en-US" sz="1400" b="1" dirty="0">
                <a:sym typeface="Wingdings" panose="05000000000000000000" pitchFamily="2" charset="2"/>
              </a:rPr>
              <a:t> </a:t>
            </a:r>
            <a:r>
              <a:rPr lang="en-US" altLang="ja-JP" sz="1400" b="1" dirty="0">
                <a:sym typeface="Wingdings" panose="05000000000000000000" pitchFamily="2" charset="2"/>
              </a:rPr>
              <a:t>&amp;&amp;</a:t>
            </a:r>
            <a:r>
              <a:rPr lang="ja-JP" altLang="en-US" sz="1400" b="1" dirty="0">
                <a:sym typeface="Wingdings" panose="05000000000000000000" pitchFamily="2" charset="2"/>
              </a:rPr>
              <a:t> </a:t>
            </a:r>
            <a:r>
              <a:rPr lang="en-US" altLang="ja-JP" sz="1400" b="1" dirty="0">
                <a:sym typeface="Wingdings" panose="05000000000000000000" pitchFamily="2" charset="2"/>
              </a:rPr>
              <a:t>ROI</a:t>
            </a:r>
            <a:endParaRPr lang="ja-JP" altLang="en-US" sz="1400" dirty="0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82A9FE88-CBCA-439A-9196-6D5627169350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284132" y="6162313"/>
            <a:ext cx="1759857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46F3BF5A-CE9D-4A11-AF07-D4F59853EF31}"/>
              </a:ext>
            </a:extLst>
          </p:cNvPr>
          <p:cNvCxnSpPr>
            <a:cxnSpLocks/>
          </p:cNvCxnSpPr>
          <p:nvPr/>
        </p:nvCxnSpPr>
        <p:spPr>
          <a:xfrm flipH="1">
            <a:off x="2090831" y="6377823"/>
            <a:ext cx="2719899" cy="0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正方形/長方形 113">
            <a:extLst>
              <a:ext uri="{FF2B5EF4-FFF2-40B4-BE49-F238E27FC236}">
                <a16:creationId xmlns:a16="http://schemas.microsoft.com/office/drawing/2014/main" id="{0DD8E605-19F4-44E9-96A8-19A69FEAF2D4}"/>
              </a:ext>
            </a:extLst>
          </p:cNvPr>
          <p:cNvSpPr/>
          <p:nvPr/>
        </p:nvSpPr>
        <p:spPr>
          <a:xfrm rot="5400000" flipH="1">
            <a:off x="6440904" y="4703102"/>
            <a:ext cx="1937308" cy="68524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</a:path>
            </a:pathLst>
          </a:custGeom>
          <a:noFill/>
          <a:ln w="28575">
            <a:solidFill>
              <a:schemeClr val="accent1"/>
            </a:solidFill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34F8C4B-4B0B-422C-AB6F-9C62A5E4C2C3}"/>
              </a:ext>
            </a:extLst>
          </p:cNvPr>
          <p:cNvCxnSpPr>
            <a:cxnSpLocks/>
            <a:stCxn id="46" idx="0"/>
          </p:cNvCxnSpPr>
          <p:nvPr/>
        </p:nvCxnSpPr>
        <p:spPr>
          <a:xfrm>
            <a:off x="7752183" y="6014381"/>
            <a:ext cx="1304064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A9A77FD-F152-4DBE-B328-51EBB5E01F9B}"/>
              </a:ext>
            </a:extLst>
          </p:cNvPr>
          <p:cNvSpPr txBox="1"/>
          <p:nvPr/>
        </p:nvSpPr>
        <p:spPr>
          <a:xfrm>
            <a:off x="2168111" y="6131873"/>
            <a:ext cx="873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ym typeface="Wingdings" panose="05000000000000000000" pitchFamily="2" charset="2"/>
              </a:rPr>
              <a:t> CTRL</a:t>
            </a:r>
          </a:p>
          <a:p>
            <a:r>
              <a:rPr kumimoji="1" lang="en-US" altLang="ja-JP" sz="1400" dirty="0">
                <a:sym typeface="Wingdings" panose="05000000000000000000" pitchFamily="2" charset="2"/>
              </a:rPr>
              <a:t> data</a:t>
            </a:r>
            <a:endParaRPr kumimoji="1" lang="ja-JP" altLang="en-US" sz="14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61F476A2-0C29-4A3B-8710-CC1A91398927}"/>
              </a:ext>
            </a:extLst>
          </p:cNvPr>
          <p:cNvSpPr txBox="1"/>
          <p:nvPr/>
        </p:nvSpPr>
        <p:spPr>
          <a:xfrm>
            <a:off x="7712311" y="4516221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ym typeface="Wingdings" panose="05000000000000000000" pitchFamily="2" charset="2"/>
              </a:rPr>
              <a:t> trigger + CTRL</a:t>
            </a:r>
          </a:p>
          <a:p>
            <a:r>
              <a:rPr kumimoji="1" lang="en-US" altLang="ja-JP" sz="1400" dirty="0">
                <a:sym typeface="Wingdings" panose="05000000000000000000" pitchFamily="2" charset="2"/>
              </a:rPr>
              <a:t> data</a:t>
            </a:r>
            <a:endParaRPr kumimoji="1" lang="ja-JP" altLang="en-US" sz="1400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B95D5C0-2B5B-4989-AF31-0496459911B9}"/>
              </a:ext>
            </a:extLst>
          </p:cNvPr>
          <p:cNvSpPr txBox="1"/>
          <p:nvPr/>
        </p:nvSpPr>
        <p:spPr>
          <a:xfrm>
            <a:off x="7152730" y="6254152"/>
            <a:ext cx="1643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ym typeface="Wingdings" panose="05000000000000000000" pitchFamily="2" charset="2"/>
              </a:rPr>
              <a:t> trigger + CTRL</a:t>
            </a:r>
          </a:p>
          <a:p>
            <a:r>
              <a:rPr kumimoji="1" lang="en-US" altLang="ja-JP" sz="1400" dirty="0">
                <a:sym typeface="Wingdings" panose="05000000000000000000" pitchFamily="2" charset="2"/>
              </a:rPr>
              <a:t> data</a:t>
            </a:r>
            <a:endParaRPr kumimoji="1" lang="ja-JP" altLang="en-US" sz="1400" dirty="0"/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B4DAB415-A33E-49EE-975E-664253272239}"/>
              </a:ext>
            </a:extLst>
          </p:cNvPr>
          <p:cNvCxnSpPr>
            <a:cxnSpLocks/>
          </p:cNvCxnSpPr>
          <p:nvPr/>
        </p:nvCxnSpPr>
        <p:spPr>
          <a:xfrm>
            <a:off x="10458129" y="6232419"/>
            <a:ext cx="35207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49CD8BB-E01B-45DC-AAD5-BCE8F5BEFEDD}"/>
              </a:ext>
            </a:extLst>
          </p:cNvPr>
          <p:cNvSpPr txBox="1"/>
          <p:nvPr/>
        </p:nvSpPr>
        <p:spPr>
          <a:xfrm>
            <a:off x="10734446" y="6081224"/>
            <a:ext cx="78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to DAQ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039608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584" y="584685"/>
            <a:ext cx="6237859" cy="622869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ECON-T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0" y="1217396"/>
            <a:ext cx="5981111" cy="5507502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CMS trigger requirement: L1 at 750 kHz, </a:t>
            </a:r>
            <a:r>
              <a:rPr kumimoji="1" lang="en-US" altLang="ja-JP" dirty="0">
                <a:solidFill>
                  <a:srgbClr val="FF0000"/>
                </a:solidFill>
              </a:rPr>
              <a:t>12.5 </a:t>
            </a:r>
            <a:r>
              <a:rPr kumimoji="1" lang="en-US" altLang="ja-JP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kumimoji="1" lang="en-US" altLang="ja-JP" dirty="0">
                <a:solidFill>
                  <a:srgbClr val="FF0000"/>
                </a:solidFill>
              </a:rPr>
              <a:t>s</a:t>
            </a:r>
            <a:r>
              <a:rPr kumimoji="1" lang="en-US" altLang="ja-JP" dirty="0"/>
              <a:t> latency</a:t>
            </a:r>
          </a:p>
          <a:p>
            <a:r>
              <a:rPr lang="en-US" altLang="ja-JP" dirty="0"/>
              <a:t>ALICE (ALPIDE) trigger requirement: pre-trigger at </a:t>
            </a:r>
            <a:r>
              <a:rPr lang="en-US" altLang="ja-JP" dirty="0">
                <a:solidFill>
                  <a:srgbClr val="FF0000"/>
                </a:solidFill>
              </a:rPr>
              <a:t>1.2 </a:t>
            </a:r>
            <a:r>
              <a:rPr lang="en-US" altLang="ja-JP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ja-JP" dirty="0">
                <a:solidFill>
                  <a:srgbClr val="FF0000"/>
                </a:solidFill>
              </a:rPr>
              <a:t>s</a:t>
            </a:r>
            <a:r>
              <a:rPr lang="en-US" altLang="ja-JP" dirty="0"/>
              <a:t> latency</a:t>
            </a:r>
          </a:p>
          <a:p>
            <a:r>
              <a:rPr lang="en-US" altLang="ja-JP" dirty="0"/>
              <a:t>ECON-T super trigger cell algorithm latency is </a:t>
            </a:r>
            <a:r>
              <a:rPr lang="en-US" altLang="ja-JP" dirty="0">
                <a:solidFill>
                  <a:srgbClr val="FF0000"/>
                </a:solidFill>
              </a:rPr>
              <a:t>300 ns … good!</a:t>
            </a:r>
          </a:p>
          <a:p>
            <a:r>
              <a:rPr lang="en-US" altLang="ja-JP" dirty="0"/>
              <a:t>Port use is selectable, depending on algorithm to use</a:t>
            </a:r>
          </a:p>
          <a:p>
            <a:r>
              <a:rPr lang="en-US" altLang="ja-JP" dirty="0"/>
              <a:t>We need measurement and simulation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b="1" dirty="0"/>
              <a:t>Note: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HGCROC fast control is directly from </a:t>
            </a:r>
            <a:r>
              <a:rPr lang="en-US" altLang="ja-JP" dirty="0" err="1">
                <a:solidFill>
                  <a:srgbClr val="FF0000"/>
                </a:solidFill>
              </a:rPr>
              <a:t>lpGBT</a:t>
            </a:r>
            <a:r>
              <a:rPr lang="en-US" altLang="ja-JP" dirty="0">
                <a:solidFill>
                  <a:srgbClr val="FF0000"/>
                </a:solidFill>
              </a:rPr>
              <a:t> and slow control of everything is using SCA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no extra clock recovery (PLL)</a:t>
            </a:r>
          </a:p>
          <a:p>
            <a:r>
              <a:rPr lang="en-US" altLang="ja-JP" dirty="0"/>
              <a:t>ALICE TPC (with SAMPA) also has the same concept (and working well)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5927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ECON-T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39940" y="6309320"/>
            <a:ext cx="10515600" cy="396044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Super </a:t>
            </a:r>
            <a:r>
              <a:rPr lang="en-US" altLang="ja-JP" dirty="0"/>
              <a:t>trigger cell</a:t>
            </a:r>
            <a:r>
              <a:rPr kumimoji="1" lang="en-US" altLang="ja-JP" dirty="0"/>
              <a:t> (STC) algorithm is similar to what we are thinking for </a:t>
            </a:r>
            <a:r>
              <a:rPr kumimoji="1" lang="en-US" altLang="ja-JP" dirty="0" err="1"/>
              <a:t>FoCal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88" y="1044108"/>
            <a:ext cx="10457434" cy="50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67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ECON-T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0" y="1217396"/>
            <a:ext cx="11453719" cy="5019916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STC16 (16 TC into one sum): 16x7 bits </a:t>
            </a:r>
            <a:r>
              <a:rPr lang="en-US" altLang="ja-JP" dirty="0">
                <a:sym typeface="Wingdings" panose="05000000000000000000" pitchFamily="2" charset="2"/>
              </a:rPr>
              <a:t> 4E+3M+4A(11 bits)</a:t>
            </a: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reduction factor of 11/112 ~ 0.1</a:t>
            </a: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might be possible 12 </a:t>
            </a:r>
            <a:r>
              <a:rPr lang="en-US" altLang="ja-JP" dirty="0" err="1">
                <a:sym typeface="Wingdings" panose="05000000000000000000" pitchFamily="2" charset="2"/>
              </a:rPr>
              <a:t>eRX</a:t>
            </a:r>
            <a:r>
              <a:rPr lang="en-US" altLang="ja-JP" dirty="0">
                <a:sym typeface="Wingdings" panose="05000000000000000000" pitchFamily="2" charset="2"/>
              </a:rPr>
              <a:t> into 2 </a:t>
            </a:r>
            <a:r>
              <a:rPr lang="en-US" altLang="ja-JP" dirty="0" err="1">
                <a:sym typeface="Wingdings" panose="05000000000000000000" pitchFamily="2" charset="2"/>
              </a:rPr>
              <a:t>eTX</a:t>
            </a:r>
            <a:r>
              <a:rPr lang="en-US" altLang="ja-JP" dirty="0">
                <a:sym typeface="Wingdings" panose="05000000000000000000" pitchFamily="2" charset="2"/>
              </a:rPr>
              <a:t> (careful check needed)</a:t>
            </a:r>
          </a:p>
          <a:p>
            <a:pPr lvl="1"/>
            <a:r>
              <a:rPr lang="en-US" altLang="ja-JP" b="1" dirty="0">
                <a:sym typeface="Wingdings" panose="05000000000000000000" pitchFamily="2" charset="2"/>
              </a:rPr>
              <a:t>assuming so:</a:t>
            </a:r>
          </a:p>
          <a:p>
            <a:pPr lvl="2"/>
            <a:r>
              <a:rPr lang="en-US" altLang="ja-JP" dirty="0">
                <a:sym typeface="Wingdings" panose="05000000000000000000" pitchFamily="2" charset="2"/>
              </a:rPr>
              <a:t>we can reduce 3960 HGCROC trigger outputs </a:t>
            </a:r>
            <a:r>
              <a:rPr lang="en-US" altLang="ja-JP" dirty="0" err="1">
                <a:sym typeface="Wingdings" panose="05000000000000000000" pitchFamily="2" charset="2"/>
              </a:rPr>
              <a:t>eLinks</a:t>
            </a:r>
            <a:r>
              <a:rPr lang="en-US" altLang="ja-JP" dirty="0">
                <a:sym typeface="Wingdings" panose="05000000000000000000" pitchFamily="2" charset="2"/>
              </a:rPr>
              <a:t> to  660 </a:t>
            </a:r>
            <a:r>
              <a:rPr lang="en-US" altLang="ja-JP" dirty="0" err="1">
                <a:sym typeface="Wingdings" panose="05000000000000000000" pitchFamily="2" charset="2"/>
              </a:rPr>
              <a:t>eLinks</a:t>
            </a:r>
            <a:endParaRPr lang="en-US" altLang="ja-JP" dirty="0">
              <a:sym typeface="Wingdings" panose="05000000000000000000" pitchFamily="2" charset="2"/>
            </a:endParaRPr>
          </a:p>
          <a:p>
            <a:pPr lvl="2"/>
            <a:r>
              <a:rPr lang="en-US" altLang="ja-JP" dirty="0">
                <a:sym typeface="Wingdings" panose="05000000000000000000" pitchFamily="2" charset="2"/>
              </a:rPr>
              <a:t>Since latency is low, maybe we can collect them using </a:t>
            </a:r>
            <a:r>
              <a:rPr lang="en-US" altLang="ja-JP" dirty="0" err="1">
                <a:sym typeface="Wingdings" panose="05000000000000000000" pitchFamily="2" charset="2"/>
              </a:rPr>
              <a:t>lpGBT</a:t>
            </a:r>
            <a:endParaRPr lang="en-US" altLang="ja-JP" dirty="0">
              <a:sym typeface="Wingdings" panose="05000000000000000000" pitchFamily="2" charset="2"/>
            </a:endParaRPr>
          </a:p>
          <a:p>
            <a:pPr lvl="3"/>
            <a:r>
              <a:rPr lang="en-US" altLang="ja-JP" dirty="0">
                <a:sym typeface="Wingdings" panose="05000000000000000000" pitchFamily="2" charset="2"/>
              </a:rPr>
              <a:t>660/6 = 110 </a:t>
            </a:r>
            <a:r>
              <a:rPr lang="en-US" altLang="ja-JP" dirty="0" err="1">
                <a:sym typeface="Wingdings" panose="05000000000000000000" pitchFamily="2" charset="2"/>
              </a:rPr>
              <a:t>lpGBT</a:t>
            </a:r>
            <a:endParaRPr lang="en-US" altLang="ja-JP" dirty="0">
              <a:sym typeface="Wingdings" panose="05000000000000000000" pitchFamily="2" charset="2"/>
            </a:endParaRPr>
          </a:p>
          <a:p>
            <a:pPr lvl="3"/>
            <a:r>
              <a:rPr lang="en-US" altLang="ja-JP" dirty="0">
                <a:sym typeface="Wingdings" panose="05000000000000000000" pitchFamily="2" charset="2"/>
              </a:rPr>
              <a:t>We may not connect “entire” pad layers assuming only 4 layers (4/18), 110 can be reduced to 25 </a:t>
            </a:r>
            <a:r>
              <a:rPr lang="en-US" altLang="ja-JP" dirty="0" err="1">
                <a:sym typeface="Wingdings" panose="05000000000000000000" pitchFamily="2" charset="2"/>
              </a:rPr>
              <a:t>lpGBTs</a:t>
            </a:r>
            <a:r>
              <a:rPr lang="en-US" altLang="ja-JP" dirty="0">
                <a:sym typeface="Wingdings" panose="05000000000000000000" pitchFamily="2" charset="2"/>
              </a:rPr>
              <a:t> </a:t>
            </a:r>
          </a:p>
          <a:p>
            <a:pPr lvl="4">
              <a:buFont typeface="Wingdings" panose="05000000000000000000" pitchFamily="2" charset="2"/>
              <a:buChar char="à"/>
            </a:pP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feasible to inject into one FPGA for trigger processor</a:t>
            </a:r>
          </a:p>
          <a:p>
            <a:pPr lvl="4"/>
            <a:r>
              <a:rPr lang="en-US" altLang="ja-JP" dirty="0">
                <a:sym typeface="Wingdings" panose="05000000000000000000" pitchFamily="2" charset="2"/>
              </a:rPr>
              <a:t>but we loose charge collection statistics and energy resolution if we want to trigger for shower or jet</a:t>
            </a:r>
          </a:p>
          <a:p>
            <a:pPr lvl="4"/>
            <a:r>
              <a:rPr lang="en-US" altLang="ja-JP" dirty="0">
                <a:sym typeface="Wingdings" panose="05000000000000000000" pitchFamily="2" charset="2"/>
              </a:rPr>
              <a:t>for </a:t>
            </a:r>
            <a:r>
              <a:rPr lang="en-US" altLang="ja-JP" dirty="0" err="1">
                <a:sym typeface="Wingdings" panose="05000000000000000000" pitchFamily="2" charset="2"/>
              </a:rPr>
              <a:t>min.bias</a:t>
            </a:r>
            <a:r>
              <a:rPr lang="en-US" altLang="ja-JP" dirty="0">
                <a:sym typeface="Wingdings" panose="05000000000000000000" pitchFamily="2" charset="2"/>
              </a:rPr>
              <a:t> trigger, it might be ok</a:t>
            </a:r>
          </a:p>
          <a:p>
            <a:pPr lvl="3">
              <a:buFont typeface="Wingdings" panose="05000000000000000000" pitchFamily="2" charset="2"/>
              <a:buChar char="à"/>
            </a:pPr>
            <a:endParaRPr lang="en-US" altLang="ja-JP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3"/>
            <a:endParaRPr lang="en-US" altLang="ja-JP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17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318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11CD13-AB11-4084-B1B6-D27633455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Layout consideration with ECON-T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50F1A2-0000-41A4-8930-A56F45AC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1" y="1217396"/>
            <a:ext cx="5663068" cy="530794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STC16 (16 trigger cell into one sum)</a:t>
            </a:r>
          </a:p>
          <a:p>
            <a:pPr lvl="1"/>
            <a:r>
              <a:rPr lang="en-US" altLang="ja-JP" dirty="0"/>
              <a:t>1 HGCROC has 8 trigger cells</a:t>
            </a:r>
            <a:br>
              <a:rPr lang="en-US" altLang="ja-JP" dirty="0"/>
            </a:br>
            <a:r>
              <a:rPr lang="en-US" altLang="ja-JP" dirty="0">
                <a:sym typeface="Wingdings" panose="05000000000000000000" pitchFamily="2" charset="2"/>
              </a:rPr>
              <a:t> SRC16 perform two HGCROC into one sum</a:t>
            </a: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two HGCROCs in the same tower is better for also to keep position granularity in trigger algorithm</a:t>
            </a:r>
            <a:br>
              <a:rPr lang="en-US" altLang="ja-JP" dirty="0">
                <a:sym typeface="Wingdings" panose="05000000000000000000" pitchFamily="2" charset="2"/>
              </a:rPr>
            </a:br>
            <a:r>
              <a:rPr lang="en-US" altLang="ja-JP" dirty="0">
                <a:sym typeface="Wingdings" panose="05000000000000000000" pitchFamily="2" charset="2"/>
              </a:rPr>
              <a:t>(pattern </a:t>
            </a:r>
            <a:r>
              <a:rPr lang="en-US" altLang="ja-JP" b="1" i="1" dirty="0">
                <a:sym typeface="Wingdings" panose="05000000000000000000" pitchFamily="2" charset="2"/>
              </a:rPr>
              <a:t>b </a:t>
            </a:r>
            <a:r>
              <a:rPr lang="en-US" altLang="ja-JP" dirty="0">
                <a:sym typeface="Wingdings" panose="05000000000000000000" pitchFamily="2" charset="2"/>
              </a:rPr>
              <a:t>instead of </a:t>
            </a:r>
            <a:r>
              <a:rPr lang="en-US" altLang="ja-JP" b="1" i="1" dirty="0">
                <a:sym typeface="Wingdings" panose="05000000000000000000" pitchFamily="2" charset="2"/>
              </a:rPr>
              <a:t>a</a:t>
            </a:r>
            <a:r>
              <a:rPr lang="en-US" altLang="ja-JP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a group has 2 layers instead</a:t>
            </a:r>
            <a:br>
              <a:rPr lang="en-US" altLang="ja-JP" dirty="0">
                <a:sym typeface="Wingdings" panose="05000000000000000000" pitchFamily="2" charset="2"/>
              </a:rPr>
            </a:br>
            <a:r>
              <a:rPr lang="en-US" altLang="ja-JP" dirty="0">
                <a:sym typeface="Wingdings" panose="05000000000000000000" pitchFamily="2" charset="2"/>
              </a:rPr>
              <a:t>of 3 layers for ECON-D</a:t>
            </a:r>
          </a:p>
          <a:p>
            <a:r>
              <a:rPr lang="en-US" altLang="ja-JP" dirty="0"/>
              <a:t>Need to check with pixel</a:t>
            </a:r>
          </a:p>
          <a:p>
            <a:pPr lvl="1"/>
            <a:r>
              <a:rPr lang="en-US" altLang="ja-JP" dirty="0"/>
              <a:t>IB configuration 3 ALPIDEs</a:t>
            </a:r>
            <a:br>
              <a:rPr lang="en-US" altLang="ja-JP" dirty="0"/>
            </a:br>
            <a:r>
              <a:rPr lang="en-US" altLang="ja-JP" dirty="0"/>
              <a:t>corresponding to 1 HGCROC</a:t>
            </a:r>
            <a:br>
              <a:rPr lang="en-US" altLang="ja-JP" dirty="0"/>
            </a:br>
            <a:r>
              <a:rPr lang="en-US" altLang="ja-JP" dirty="0"/>
              <a:t>geometry can be triggered individually</a:t>
            </a: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95943C4-47BD-4E44-8FC4-2F81663E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9F5AE3A-0E30-4A79-945C-18F3AE6D2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1F061B2-1646-4D5B-B726-6BF0D2020C7C}"/>
              </a:ext>
            </a:extLst>
          </p:cNvPr>
          <p:cNvGrpSpPr/>
          <p:nvPr/>
        </p:nvGrpSpPr>
        <p:grpSpPr>
          <a:xfrm>
            <a:off x="6744072" y="2974556"/>
            <a:ext cx="4851324" cy="516435"/>
            <a:chOff x="8735421" y="1436401"/>
            <a:chExt cx="2124236" cy="226130"/>
          </a:xfrm>
        </p:grpSpPr>
        <p:sp>
          <p:nvSpPr>
            <p:cNvPr id="6" name="平行四辺形 5">
              <a:extLst>
                <a:ext uri="{FF2B5EF4-FFF2-40B4-BE49-F238E27FC236}">
                  <a16:creationId xmlns:a16="http://schemas.microsoft.com/office/drawing/2014/main" id="{9BF83ABE-03CF-4048-B97B-14044C4EA7AA}"/>
                </a:ext>
              </a:extLst>
            </p:cNvPr>
            <p:cNvSpPr/>
            <p:nvPr/>
          </p:nvSpPr>
          <p:spPr>
            <a:xfrm>
              <a:off x="8735421" y="1436401"/>
              <a:ext cx="2124236" cy="226130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B6175727-E7D3-471E-A5FF-7E0597F30068}"/>
                </a:ext>
              </a:extLst>
            </p:cNvPr>
            <p:cNvGrpSpPr/>
            <p:nvPr/>
          </p:nvGrpSpPr>
          <p:grpSpPr>
            <a:xfrm>
              <a:off x="8848291" y="1484784"/>
              <a:ext cx="1890210" cy="135814"/>
              <a:chOff x="551384" y="4609231"/>
              <a:chExt cx="2156691" cy="226130"/>
            </a:xfrm>
          </p:grpSpPr>
          <p:sp>
            <p:nvSpPr>
              <p:cNvPr id="8" name="平行四辺形 7">
                <a:extLst>
                  <a:ext uri="{FF2B5EF4-FFF2-40B4-BE49-F238E27FC236}">
                    <a16:creationId xmlns:a16="http://schemas.microsoft.com/office/drawing/2014/main" id="{D9FFF62F-86CB-4850-9EC1-A43C50CF48CD}"/>
                  </a:ext>
                </a:extLst>
              </p:cNvPr>
              <p:cNvSpPr/>
              <p:nvPr/>
            </p:nvSpPr>
            <p:spPr>
              <a:xfrm>
                <a:off x="551384" y="4609231"/>
                <a:ext cx="576064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DA626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平行四辺形 8">
                <a:extLst>
                  <a:ext uri="{FF2B5EF4-FFF2-40B4-BE49-F238E27FC236}">
                    <a16:creationId xmlns:a16="http://schemas.microsoft.com/office/drawing/2014/main" id="{71FA835E-892C-4087-9BB2-A54DF796E4A1}"/>
                  </a:ext>
                </a:extLst>
              </p:cNvPr>
              <p:cNvSpPr/>
              <p:nvPr/>
            </p:nvSpPr>
            <p:spPr>
              <a:xfrm>
                <a:off x="946541" y="4609231"/>
                <a:ext cx="576064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DA626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平行四辺形 9">
                <a:extLst>
                  <a:ext uri="{FF2B5EF4-FFF2-40B4-BE49-F238E27FC236}">
                    <a16:creationId xmlns:a16="http://schemas.microsoft.com/office/drawing/2014/main" id="{371E4C5E-A5A5-41AF-80C7-79F73FAF1380}"/>
                  </a:ext>
                </a:extLst>
              </p:cNvPr>
              <p:cNvSpPr/>
              <p:nvPr/>
            </p:nvSpPr>
            <p:spPr>
              <a:xfrm>
                <a:off x="1341698" y="4609231"/>
                <a:ext cx="576064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D4EA6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平行四辺形 10">
                <a:extLst>
                  <a:ext uri="{FF2B5EF4-FFF2-40B4-BE49-F238E27FC236}">
                    <a16:creationId xmlns:a16="http://schemas.microsoft.com/office/drawing/2014/main" id="{37A98EA8-F73B-4967-988A-A5F33248BA67}"/>
                  </a:ext>
                </a:extLst>
              </p:cNvPr>
              <p:cNvSpPr/>
              <p:nvPr/>
            </p:nvSpPr>
            <p:spPr>
              <a:xfrm>
                <a:off x="1736855" y="4609231"/>
                <a:ext cx="576064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D4EA6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平行四辺形 11">
                <a:extLst>
                  <a:ext uri="{FF2B5EF4-FFF2-40B4-BE49-F238E27FC236}">
                    <a16:creationId xmlns:a16="http://schemas.microsoft.com/office/drawing/2014/main" id="{8249D347-6D70-4065-AECB-945A1689F576}"/>
                  </a:ext>
                </a:extLst>
              </p:cNvPr>
              <p:cNvSpPr/>
              <p:nvPr/>
            </p:nvSpPr>
            <p:spPr>
              <a:xfrm>
                <a:off x="2132011" y="4609231"/>
                <a:ext cx="576064" cy="226130"/>
              </a:xfrm>
              <a:prstGeom prst="parallelogram">
                <a:avLst>
                  <a:gd name="adj" fmla="val 101632"/>
                </a:avLst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>
                    <a:solidFill>
                      <a:schemeClr val="tx1"/>
                    </a:solidFill>
                  </a:rPr>
                  <a:t>?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C78C5F2C-78C9-4053-B061-840F722E5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645" y="1295845"/>
            <a:ext cx="1118684" cy="99486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8FFCC99-4950-40D1-A420-64AD928606FF}"/>
              </a:ext>
            </a:extLst>
          </p:cNvPr>
          <p:cNvSpPr/>
          <p:nvPr/>
        </p:nvSpPr>
        <p:spPr>
          <a:xfrm>
            <a:off x="10252845" y="1294690"/>
            <a:ext cx="1118683" cy="989873"/>
          </a:xfrm>
          <a:prstGeom prst="rect">
            <a:avLst/>
          </a:prstGeom>
          <a:solidFill>
            <a:srgbClr val="0085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右矢印 8">
            <a:extLst>
              <a:ext uri="{FF2B5EF4-FFF2-40B4-BE49-F238E27FC236}">
                <a16:creationId xmlns:a16="http://schemas.microsoft.com/office/drawing/2014/main" id="{B64FB1A3-56B7-4B3A-8D0B-873B2FCF2802}"/>
              </a:ext>
            </a:extLst>
          </p:cNvPr>
          <p:cNvSpPr/>
          <p:nvPr/>
        </p:nvSpPr>
        <p:spPr>
          <a:xfrm>
            <a:off x="9677108" y="1583737"/>
            <a:ext cx="559352" cy="419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27DF3E2-E69C-46A7-BC9F-10A0BAEE6C16}"/>
              </a:ext>
            </a:extLst>
          </p:cNvPr>
          <p:cNvSpPr txBox="1"/>
          <p:nvPr/>
        </p:nvSpPr>
        <p:spPr>
          <a:xfrm>
            <a:off x="7399500" y="1376620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pad</a:t>
            </a:r>
            <a:endParaRPr kumimoji="1" lang="ja-JP" altLang="en-US" sz="12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C1B22E6-4798-4D72-84A7-7C53DE19EC83}"/>
              </a:ext>
            </a:extLst>
          </p:cNvPr>
          <p:cNvSpPr txBox="1"/>
          <p:nvPr/>
        </p:nvSpPr>
        <p:spPr>
          <a:xfrm>
            <a:off x="10285439" y="1403351"/>
            <a:ext cx="1053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</a:rPr>
              <a:t>****</a:t>
            </a:r>
          </a:p>
          <a:p>
            <a:r>
              <a:rPr lang="en-US" altLang="ja-JP" sz="1400" b="1" dirty="0">
                <a:solidFill>
                  <a:schemeClr val="bg1"/>
                </a:solidFill>
              </a:rPr>
              <a:t>trigger</a:t>
            </a:r>
          </a:p>
          <a:p>
            <a:r>
              <a:rPr lang="en-US" altLang="ja-JP" sz="1400" b="1" dirty="0">
                <a:solidFill>
                  <a:schemeClr val="bg1"/>
                </a:solidFill>
              </a:rPr>
              <a:t>cell (STC)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8D43B57B-FA12-483B-9F23-12C728F862A2}"/>
              </a:ext>
            </a:extLst>
          </p:cNvPr>
          <p:cNvCxnSpPr/>
          <p:nvPr/>
        </p:nvCxnSpPr>
        <p:spPr>
          <a:xfrm>
            <a:off x="7790333" y="1500065"/>
            <a:ext cx="820169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114AC3-D2FD-491F-8BBA-F4E7E66C0F96}"/>
              </a:ext>
            </a:extLst>
          </p:cNvPr>
          <p:cNvSpPr txBox="1"/>
          <p:nvPr/>
        </p:nvSpPr>
        <p:spPr>
          <a:xfrm>
            <a:off x="7156097" y="1784816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/>
              <a:t>t</a:t>
            </a:r>
            <a:r>
              <a:rPr kumimoji="1" lang="en-US" altLang="ja-JP" sz="1200" b="1" dirty="0"/>
              <a:t>rigger cell</a:t>
            </a:r>
            <a:endParaRPr kumimoji="1" lang="ja-JP" altLang="en-US" sz="1200" b="1" dirty="0"/>
          </a:p>
        </p:txBody>
      </p:sp>
      <p:sp>
        <p:nvSpPr>
          <p:cNvPr id="21" name="四角形: 角を丸くする 49">
            <a:extLst>
              <a:ext uri="{FF2B5EF4-FFF2-40B4-BE49-F238E27FC236}">
                <a16:creationId xmlns:a16="http://schemas.microsoft.com/office/drawing/2014/main" id="{B543CAE2-4F2B-4D5D-950C-095333FE4C14}"/>
              </a:ext>
            </a:extLst>
          </p:cNvPr>
          <p:cNvSpPr/>
          <p:nvPr/>
        </p:nvSpPr>
        <p:spPr>
          <a:xfrm>
            <a:off x="8422196" y="1784816"/>
            <a:ext cx="679055" cy="269103"/>
          </a:xfrm>
          <a:custGeom>
            <a:avLst/>
            <a:gdLst>
              <a:gd name="connsiteX0" fmla="*/ 0 w 678322"/>
              <a:gd name="connsiteY0" fmla="*/ 102240 h 269103"/>
              <a:gd name="connsiteX1" fmla="*/ 102240 w 678322"/>
              <a:gd name="connsiteY1" fmla="*/ 0 h 269103"/>
              <a:gd name="connsiteX2" fmla="*/ 576082 w 678322"/>
              <a:gd name="connsiteY2" fmla="*/ 0 h 269103"/>
              <a:gd name="connsiteX3" fmla="*/ 678322 w 678322"/>
              <a:gd name="connsiteY3" fmla="*/ 102240 h 269103"/>
              <a:gd name="connsiteX4" fmla="*/ 678322 w 678322"/>
              <a:gd name="connsiteY4" fmla="*/ 166863 h 269103"/>
              <a:gd name="connsiteX5" fmla="*/ 576082 w 678322"/>
              <a:gd name="connsiteY5" fmla="*/ 269103 h 269103"/>
              <a:gd name="connsiteX6" fmla="*/ 102240 w 678322"/>
              <a:gd name="connsiteY6" fmla="*/ 269103 h 269103"/>
              <a:gd name="connsiteX7" fmla="*/ 0 w 678322"/>
              <a:gd name="connsiteY7" fmla="*/ 166863 h 269103"/>
              <a:gd name="connsiteX8" fmla="*/ 0 w 678322"/>
              <a:gd name="connsiteY8" fmla="*/ 102240 h 269103"/>
              <a:gd name="connsiteX0" fmla="*/ 0 w 678322"/>
              <a:gd name="connsiteY0" fmla="*/ 102240 h 269103"/>
              <a:gd name="connsiteX1" fmla="*/ 102240 w 678322"/>
              <a:gd name="connsiteY1" fmla="*/ 0 h 269103"/>
              <a:gd name="connsiteX2" fmla="*/ 576082 w 678322"/>
              <a:gd name="connsiteY2" fmla="*/ 0 h 269103"/>
              <a:gd name="connsiteX3" fmla="*/ 678322 w 678322"/>
              <a:gd name="connsiteY3" fmla="*/ 102240 h 269103"/>
              <a:gd name="connsiteX4" fmla="*/ 678322 w 678322"/>
              <a:gd name="connsiteY4" fmla="*/ 166863 h 269103"/>
              <a:gd name="connsiteX5" fmla="*/ 576082 w 678322"/>
              <a:gd name="connsiteY5" fmla="*/ 269103 h 269103"/>
              <a:gd name="connsiteX6" fmla="*/ 102240 w 678322"/>
              <a:gd name="connsiteY6" fmla="*/ 269103 h 269103"/>
              <a:gd name="connsiteX7" fmla="*/ 0 w 678322"/>
              <a:gd name="connsiteY7" fmla="*/ 166863 h 269103"/>
              <a:gd name="connsiteX8" fmla="*/ 0 w 678322"/>
              <a:gd name="connsiteY8" fmla="*/ 102240 h 269103"/>
              <a:gd name="connsiteX0" fmla="*/ 0 w 678322"/>
              <a:gd name="connsiteY0" fmla="*/ 102240 h 272929"/>
              <a:gd name="connsiteX1" fmla="*/ 102240 w 678322"/>
              <a:gd name="connsiteY1" fmla="*/ 0 h 272929"/>
              <a:gd name="connsiteX2" fmla="*/ 576082 w 678322"/>
              <a:gd name="connsiteY2" fmla="*/ 0 h 272929"/>
              <a:gd name="connsiteX3" fmla="*/ 678322 w 678322"/>
              <a:gd name="connsiteY3" fmla="*/ 102240 h 272929"/>
              <a:gd name="connsiteX4" fmla="*/ 678322 w 678322"/>
              <a:gd name="connsiteY4" fmla="*/ 166863 h 272929"/>
              <a:gd name="connsiteX5" fmla="*/ 518693 w 678322"/>
              <a:gd name="connsiteY5" fmla="*/ 272929 h 272929"/>
              <a:gd name="connsiteX6" fmla="*/ 102240 w 678322"/>
              <a:gd name="connsiteY6" fmla="*/ 269103 h 272929"/>
              <a:gd name="connsiteX7" fmla="*/ 0 w 678322"/>
              <a:gd name="connsiteY7" fmla="*/ 166863 h 272929"/>
              <a:gd name="connsiteX8" fmla="*/ 0 w 678322"/>
              <a:gd name="connsiteY8" fmla="*/ 102240 h 272929"/>
              <a:gd name="connsiteX0" fmla="*/ 0 w 678322"/>
              <a:gd name="connsiteY0" fmla="*/ 102240 h 272929"/>
              <a:gd name="connsiteX1" fmla="*/ 102240 w 678322"/>
              <a:gd name="connsiteY1" fmla="*/ 0 h 272929"/>
              <a:gd name="connsiteX2" fmla="*/ 576082 w 678322"/>
              <a:gd name="connsiteY2" fmla="*/ 0 h 272929"/>
              <a:gd name="connsiteX3" fmla="*/ 678322 w 678322"/>
              <a:gd name="connsiteY3" fmla="*/ 102240 h 272929"/>
              <a:gd name="connsiteX4" fmla="*/ 678322 w 678322"/>
              <a:gd name="connsiteY4" fmla="*/ 166863 h 272929"/>
              <a:gd name="connsiteX5" fmla="*/ 518693 w 678322"/>
              <a:gd name="connsiteY5" fmla="*/ 272929 h 272929"/>
              <a:gd name="connsiteX6" fmla="*/ 102240 w 678322"/>
              <a:gd name="connsiteY6" fmla="*/ 269103 h 272929"/>
              <a:gd name="connsiteX7" fmla="*/ 0 w 678322"/>
              <a:gd name="connsiteY7" fmla="*/ 166863 h 272929"/>
              <a:gd name="connsiteX8" fmla="*/ 0 w 678322"/>
              <a:gd name="connsiteY8" fmla="*/ 102240 h 272929"/>
              <a:gd name="connsiteX0" fmla="*/ 0 w 678322"/>
              <a:gd name="connsiteY0" fmla="*/ 102240 h 272929"/>
              <a:gd name="connsiteX1" fmla="*/ 102240 w 678322"/>
              <a:gd name="connsiteY1" fmla="*/ 0 h 272929"/>
              <a:gd name="connsiteX2" fmla="*/ 576082 w 678322"/>
              <a:gd name="connsiteY2" fmla="*/ 0 h 272929"/>
              <a:gd name="connsiteX3" fmla="*/ 678322 w 678322"/>
              <a:gd name="connsiteY3" fmla="*/ 102240 h 272929"/>
              <a:gd name="connsiteX4" fmla="*/ 518693 w 678322"/>
              <a:gd name="connsiteY4" fmla="*/ 272929 h 272929"/>
              <a:gd name="connsiteX5" fmla="*/ 102240 w 678322"/>
              <a:gd name="connsiteY5" fmla="*/ 269103 h 272929"/>
              <a:gd name="connsiteX6" fmla="*/ 0 w 678322"/>
              <a:gd name="connsiteY6" fmla="*/ 166863 h 272929"/>
              <a:gd name="connsiteX7" fmla="*/ 0 w 678322"/>
              <a:gd name="connsiteY7" fmla="*/ 102240 h 272929"/>
              <a:gd name="connsiteX0" fmla="*/ 0 w 678322"/>
              <a:gd name="connsiteY0" fmla="*/ 102240 h 272929"/>
              <a:gd name="connsiteX1" fmla="*/ 102240 w 678322"/>
              <a:gd name="connsiteY1" fmla="*/ 0 h 272929"/>
              <a:gd name="connsiteX2" fmla="*/ 576082 w 678322"/>
              <a:gd name="connsiteY2" fmla="*/ 0 h 272929"/>
              <a:gd name="connsiteX3" fmla="*/ 678322 w 678322"/>
              <a:gd name="connsiteY3" fmla="*/ 102240 h 272929"/>
              <a:gd name="connsiteX4" fmla="*/ 518693 w 678322"/>
              <a:gd name="connsiteY4" fmla="*/ 272929 h 272929"/>
              <a:gd name="connsiteX5" fmla="*/ 102240 w 678322"/>
              <a:gd name="connsiteY5" fmla="*/ 269103 h 272929"/>
              <a:gd name="connsiteX6" fmla="*/ 0 w 678322"/>
              <a:gd name="connsiteY6" fmla="*/ 166863 h 272929"/>
              <a:gd name="connsiteX7" fmla="*/ 0 w 678322"/>
              <a:gd name="connsiteY7" fmla="*/ 102240 h 272929"/>
              <a:gd name="connsiteX0" fmla="*/ 0 w 678322"/>
              <a:gd name="connsiteY0" fmla="*/ 102240 h 272929"/>
              <a:gd name="connsiteX1" fmla="*/ 102240 w 678322"/>
              <a:gd name="connsiteY1" fmla="*/ 0 h 272929"/>
              <a:gd name="connsiteX2" fmla="*/ 576082 w 678322"/>
              <a:gd name="connsiteY2" fmla="*/ 0 h 272929"/>
              <a:gd name="connsiteX3" fmla="*/ 678322 w 678322"/>
              <a:gd name="connsiteY3" fmla="*/ 102240 h 272929"/>
              <a:gd name="connsiteX4" fmla="*/ 518693 w 678322"/>
              <a:gd name="connsiteY4" fmla="*/ 272929 h 272929"/>
              <a:gd name="connsiteX5" fmla="*/ 102240 w 678322"/>
              <a:gd name="connsiteY5" fmla="*/ 269103 h 272929"/>
              <a:gd name="connsiteX6" fmla="*/ 0 w 678322"/>
              <a:gd name="connsiteY6" fmla="*/ 166863 h 272929"/>
              <a:gd name="connsiteX7" fmla="*/ 0 w 678322"/>
              <a:gd name="connsiteY7" fmla="*/ 102240 h 272929"/>
              <a:gd name="connsiteX0" fmla="*/ 0 w 678322"/>
              <a:gd name="connsiteY0" fmla="*/ 102240 h 269103"/>
              <a:gd name="connsiteX1" fmla="*/ 102240 w 678322"/>
              <a:gd name="connsiteY1" fmla="*/ 0 h 269103"/>
              <a:gd name="connsiteX2" fmla="*/ 576082 w 678322"/>
              <a:gd name="connsiteY2" fmla="*/ 0 h 269103"/>
              <a:gd name="connsiteX3" fmla="*/ 678322 w 678322"/>
              <a:gd name="connsiteY3" fmla="*/ 102240 h 269103"/>
              <a:gd name="connsiteX4" fmla="*/ 526345 w 678322"/>
              <a:gd name="connsiteY4" fmla="*/ 269103 h 269103"/>
              <a:gd name="connsiteX5" fmla="*/ 102240 w 678322"/>
              <a:gd name="connsiteY5" fmla="*/ 269103 h 269103"/>
              <a:gd name="connsiteX6" fmla="*/ 0 w 678322"/>
              <a:gd name="connsiteY6" fmla="*/ 166863 h 269103"/>
              <a:gd name="connsiteX7" fmla="*/ 0 w 678322"/>
              <a:gd name="connsiteY7" fmla="*/ 102240 h 269103"/>
              <a:gd name="connsiteX0" fmla="*/ 0 w 678322"/>
              <a:gd name="connsiteY0" fmla="*/ 102240 h 269103"/>
              <a:gd name="connsiteX1" fmla="*/ 102240 w 678322"/>
              <a:gd name="connsiteY1" fmla="*/ 0 h 269103"/>
              <a:gd name="connsiteX2" fmla="*/ 576082 w 678322"/>
              <a:gd name="connsiteY2" fmla="*/ 0 h 269103"/>
              <a:gd name="connsiteX3" fmla="*/ 678322 w 678322"/>
              <a:gd name="connsiteY3" fmla="*/ 102240 h 269103"/>
              <a:gd name="connsiteX4" fmla="*/ 526345 w 678322"/>
              <a:gd name="connsiteY4" fmla="*/ 269103 h 269103"/>
              <a:gd name="connsiteX5" fmla="*/ 102240 w 678322"/>
              <a:gd name="connsiteY5" fmla="*/ 269103 h 269103"/>
              <a:gd name="connsiteX6" fmla="*/ 0 w 678322"/>
              <a:gd name="connsiteY6" fmla="*/ 166863 h 269103"/>
              <a:gd name="connsiteX7" fmla="*/ 0 w 678322"/>
              <a:gd name="connsiteY7" fmla="*/ 102240 h 269103"/>
              <a:gd name="connsiteX0" fmla="*/ 0 w 678322"/>
              <a:gd name="connsiteY0" fmla="*/ 102240 h 269103"/>
              <a:gd name="connsiteX1" fmla="*/ 102240 w 678322"/>
              <a:gd name="connsiteY1" fmla="*/ 0 h 269103"/>
              <a:gd name="connsiteX2" fmla="*/ 576082 w 678322"/>
              <a:gd name="connsiteY2" fmla="*/ 0 h 269103"/>
              <a:gd name="connsiteX3" fmla="*/ 678322 w 678322"/>
              <a:gd name="connsiteY3" fmla="*/ 129021 h 269103"/>
              <a:gd name="connsiteX4" fmla="*/ 526345 w 678322"/>
              <a:gd name="connsiteY4" fmla="*/ 269103 h 269103"/>
              <a:gd name="connsiteX5" fmla="*/ 102240 w 678322"/>
              <a:gd name="connsiteY5" fmla="*/ 269103 h 269103"/>
              <a:gd name="connsiteX6" fmla="*/ 0 w 678322"/>
              <a:gd name="connsiteY6" fmla="*/ 166863 h 269103"/>
              <a:gd name="connsiteX7" fmla="*/ 0 w 678322"/>
              <a:gd name="connsiteY7" fmla="*/ 102240 h 269103"/>
              <a:gd name="connsiteX0" fmla="*/ 0 w 679055"/>
              <a:gd name="connsiteY0" fmla="*/ 102240 h 269103"/>
              <a:gd name="connsiteX1" fmla="*/ 102240 w 679055"/>
              <a:gd name="connsiteY1" fmla="*/ 0 h 269103"/>
              <a:gd name="connsiteX2" fmla="*/ 576082 w 679055"/>
              <a:gd name="connsiteY2" fmla="*/ 0 h 269103"/>
              <a:gd name="connsiteX3" fmla="*/ 678322 w 679055"/>
              <a:gd name="connsiteY3" fmla="*/ 129021 h 269103"/>
              <a:gd name="connsiteX4" fmla="*/ 526345 w 679055"/>
              <a:gd name="connsiteY4" fmla="*/ 269103 h 269103"/>
              <a:gd name="connsiteX5" fmla="*/ 102240 w 679055"/>
              <a:gd name="connsiteY5" fmla="*/ 269103 h 269103"/>
              <a:gd name="connsiteX6" fmla="*/ 0 w 679055"/>
              <a:gd name="connsiteY6" fmla="*/ 166863 h 269103"/>
              <a:gd name="connsiteX7" fmla="*/ 0 w 679055"/>
              <a:gd name="connsiteY7" fmla="*/ 102240 h 2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055" h="269103">
                <a:moveTo>
                  <a:pt x="0" y="102240"/>
                </a:moveTo>
                <a:cubicBezTo>
                  <a:pt x="0" y="45774"/>
                  <a:pt x="45774" y="0"/>
                  <a:pt x="102240" y="0"/>
                </a:cubicBezTo>
                <a:lnTo>
                  <a:pt x="576082" y="0"/>
                </a:lnTo>
                <a:cubicBezTo>
                  <a:pt x="632548" y="0"/>
                  <a:pt x="685974" y="3688"/>
                  <a:pt x="678322" y="129021"/>
                </a:cubicBezTo>
                <a:cubicBezTo>
                  <a:pt x="387904" y="128528"/>
                  <a:pt x="610162" y="204555"/>
                  <a:pt x="526345" y="269103"/>
                </a:cubicBezTo>
                <a:lnTo>
                  <a:pt x="102240" y="269103"/>
                </a:lnTo>
                <a:cubicBezTo>
                  <a:pt x="45774" y="269103"/>
                  <a:pt x="0" y="223329"/>
                  <a:pt x="0" y="166863"/>
                </a:cubicBezTo>
                <a:lnTo>
                  <a:pt x="0" y="10224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A1D14781-2771-4757-917D-ED1956927EA4}"/>
              </a:ext>
            </a:extLst>
          </p:cNvPr>
          <p:cNvSpPr/>
          <p:nvPr/>
        </p:nvSpPr>
        <p:spPr>
          <a:xfrm>
            <a:off x="8380439" y="1253417"/>
            <a:ext cx="1241817" cy="1064296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7C40F515-011F-4FBF-AA12-F9425F2C76FE}"/>
              </a:ext>
            </a:extLst>
          </p:cNvPr>
          <p:cNvCxnSpPr>
            <a:cxnSpLocks/>
          </p:cNvCxnSpPr>
          <p:nvPr/>
        </p:nvCxnSpPr>
        <p:spPr>
          <a:xfrm>
            <a:off x="8056402" y="1901629"/>
            <a:ext cx="36579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5D62ECA9-EE99-443B-975E-28626310587E}"/>
              </a:ext>
            </a:extLst>
          </p:cNvPr>
          <p:cNvCxnSpPr>
            <a:cxnSpLocks/>
          </p:cNvCxnSpPr>
          <p:nvPr/>
        </p:nvCxnSpPr>
        <p:spPr>
          <a:xfrm>
            <a:off x="7932294" y="1202830"/>
            <a:ext cx="479630" cy="103595"/>
          </a:xfrm>
          <a:prstGeom prst="straightConnector1">
            <a:avLst/>
          </a:prstGeom>
          <a:ln w="1905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E12F819-C65C-4D24-899F-F38C3A19EC3A}"/>
              </a:ext>
            </a:extLst>
          </p:cNvPr>
          <p:cNvSpPr txBox="1"/>
          <p:nvPr/>
        </p:nvSpPr>
        <p:spPr>
          <a:xfrm>
            <a:off x="7170107" y="1067980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/>
              <a:t>HGCROC</a:t>
            </a:r>
            <a:endParaRPr kumimoji="1" lang="ja-JP" altLang="en-US" sz="1200" b="1" dirty="0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77D54714-8B23-4BAA-85F9-3095164B9375}"/>
              </a:ext>
            </a:extLst>
          </p:cNvPr>
          <p:cNvGrpSpPr/>
          <p:nvPr/>
        </p:nvGrpSpPr>
        <p:grpSpPr>
          <a:xfrm>
            <a:off x="6744072" y="4092780"/>
            <a:ext cx="4851324" cy="516435"/>
            <a:chOff x="8735421" y="1436401"/>
            <a:chExt cx="2124236" cy="226130"/>
          </a:xfrm>
        </p:grpSpPr>
        <p:sp>
          <p:nvSpPr>
            <p:cNvPr id="27" name="平行四辺形 26">
              <a:extLst>
                <a:ext uri="{FF2B5EF4-FFF2-40B4-BE49-F238E27FC236}">
                  <a16:creationId xmlns:a16="http://schemas.microsoft.com/office/drawing/2014/main" id="{19C9E7A0-C6B4-4CE4-BC89-CE199E61239B}"/>
                </a:ext>
              </a:extLst>
            </p:cNvPr>
            <p:cNvSpPr/>
            <p:nvPr/>
          </p:nvSpPr>
          <p:spPr>
            <a:xfrm>
              <a:off x="8735421" y="1436401"/>
              <a:ext cx="2124236" cy="226130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26831389-8D0B-4A2A-AFE2-A69187F21B2A}"/>
                </a:ext>
              </a:extLst>
            </p:cNvPr>
            <p:cNvGrpSpPr/>
            <p:nvPr/>
          </p:nvGrpSpPr>
          <p:grpSpPr>
            <a:xfrm>
              <a:off x="8848291" y="1484784"/>
              <a:ext cx="1890210" cy="135814"/>
              <a:chOff x="551384" y="4609231"/>
              <a:chExt cx="2156691" cy="226130"/>
            </a:xfrm>
          </p:grpSpPr>
          <p:sp>
            <p:nvSpPr>
              <p:cNvPr id="29" name="平行四辺形 28">
                <a:extLst>
                  <a:ext uri="{FF2B5EF4-FFF2-40B4-BE49-F238E27FC236}">
                    <a16:creationId xmlns:a16="http://schemas.microsoft.com/office/drawing/2014/main" id="{F40D96F9-FD82-45A2-8A0C-D888D8F3F9D8}"/>
                  </a:ext>
                </a:extLst>
              </p:cNvPr>
              <p:cNvSpPr/>
              <p:nvPr/>
            </p:nvSpPr>
            <p:spPr>
              <a:xfrm>
                <a:off x="551384" y="4609231"/>
                <a:ext cx="576064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DA626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平行四辺形 29">
                <a:extLst>
                  <a:ext uri="{FF2B5EF4-FFF2-40B4-BE49-F238E27FC236}">
                    <a16:creationId xmlns:a16="http://schemas.microsoft.com/office/drawing/2014/main" id="{37890B4B-BC8E-4915-A45C-4CF36AB2CE84}"/>
                  </a:ext>
                </a:extLst>
              </p:cNvPr>
              <p:cNvSpPr/>
              <p:nvPr/>
            </p:nvSpPr>
            <p:spPr>
              <a:xfrm>
                <a:off x="946541" y="4609231"/>
                <a:ext cx="576064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D4EA6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平行四辺形 30">
                <a:extLst>
                  <a:ext uri="{FF2B5EF4-FFF2-40B4-BE49-F238E27FC236}">
                    <a16:creationId xmlns:a16="http://schemas.microsoft.com/office/drawing/2014/main" id="{29BD2187-A2D8-4981-A091-08AD0B99611F}"/>
                  </a:ext>
                </a:extLst>
              </p:cNvPr>
              <p:cNvSpPr/>
              <p:nvPr/>
            </p:nvSpPr>
            <p:spPr>
              <a:xfrm>
                <a:off x="1341698" y="4609231"/>
                <a:ext cx="576064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729F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平行四辺形 31">
                <a:extLst>
                  <a:ext uri="{FF2B5EF4-FFF2-40B4-BE49-F238E27FC236}">
                    <a16:creationId xmlns:a16="http://schemas.microsoft.com/office/drawing/2014/main" id="{BC49DCD7-9C37-4752-80D1-24668159663E}"/>
                  </a:ext>
                </a:extLst>
              </p:cNvPr>
              <p:cNvSpPr/>
              <p:nvPr/>
            </p:nvSpPr>
            <p:spPr>
              <a:xfrm>
                <a:off x="1736855" y="4609231"/>
                <a:ext cx="576064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CC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平行四辺形 32">
                <a:extLst>
                  <a:ext uri="{FF2B5EF4-FFF2-40B4-BE49-F238E27FC236}">
                    <a16:creationId xmlns:a16="http://schemas.microsoft.com/office/drawing/2014/main" id="{EB0C1B66-1D4E-49D2-AD5A-3D2C56313D95}"/>
                  </a:ext>
                </a:extLst>
              </p:cNvPr>
              <p:cNvSpPr/>
              <p:nvPr/>
            </p:nvSpPr>
            <p:spPr>
              <a:xfrm>
                <a:off x="2132011" y="4609231"/>
                <a:ext cx="576064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FFD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81E1AD93-EC4F-450E-92D2-D73EA8D4A799}"/>
              </a:ext>
            </a:extLst>
          </p:cNvPr>
          <p:cNvGrpSpPr/>
          <p:nvPr/>
        </p:nvGrpSpPr>
        <p:grpSpPr>
          <a:xfrm>
            <a:off x="6734611" y="4646472"/>
            <a:ext cx="4851324" cy="516435"/>
            <a:chOff x="8735421" y="1436401"/>
            <a:chExt cx="2124236" cy="226130"/>
          </a:xfrm>
        </p:grpSpPr>
        <p:sp>
          <p:nvSpPr>
            <p:cNvPr id="43" name="平行四辺形 42">
              <a:extLst>
                <a:ext uri="{FF2B5EF4-FFF2-40B4-BE49-F238E27FC236}">
                  <a16:creationId xmlns:a16="http://schemas.microsoft.com/office/drawing/2014/main" id="{5EC32F7D-70D6-468B-8284-6736DA649B09}"/>
                </a:ext>
              </a:extLst>
            </p:cNvPr>
            <p:cNvSpPr/>
            <p:nvPr/>
          </p:nvSpPr>
          <p:spPr>
            <a:xfrm>
              <a:off x="8735421" y="1436401"/>
              <a:ext cx="2124236" cy="226130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F2B81DB1-38CC-4226-A4B1-ACFB2953E3DF}"/>
                </a:ext>
              </a:extLst>
            </p:cNvPr>
            <p:cNvGrpSpPr/>
            <p:nvPr/>
          </p:nvGrpSpPr>
          <p:grpSpPr>
            <a:xfrm>
              <a:off x="8848291" y="1484784"/>
              <a:ext cx="1890210" cy="135814"/>
              <a:chOff x="551384" y="4609231"/>
              <a:chExt cx="2156691" cy="226130"/>
            </a:xfrm>
          </p:grpSpPr>
          <p:sp>
            <p:nvSpPr>
              <p:cNvPr id="45" name="平行四辺形 44">
                <a:extLst>
                  <a:ext uri="{FF2B5EF4-FFF2-40B4-BE49-F238E27FC236}">
                    <a16:creationId xmlns:a16="http://schemas.microsoft.com/office/drawing/2014/main" id="{0F0FA06D-14A0-4F39-81DC-39DE5373EADD}"/>
                  </a:ext>
                </a:extLst>
              </p:cNvPr>
              <p:cNvSpPr/>
              <p:nvPr/>
            </p:nvSpPr>
            <p:spPr>
              <a:xfrm>
                <a:off x="551384" y="4609231"/>
                <a:ext cx="576064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DA626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平行四辺形 45">
                <a:extLst>
                  <a:ext uri="{FF2B5EF4-FFF2-40B4-BE49-F238E27FC236}">
                    <a16:creationId xmlns:a16="http://schemas.microsoft.com/office/drawing/2014/main" id="{42A9E855-9005-4515-BCB3-F5D11B7F38FE}"/>
                  </a:ext>
                </a:extLst>
              </p:cNvPr>
              <p:cNvSpPr/>
              <p:nvPr/>
            </p:nvSpPr>
            <p:spPr>
              <a:xfrm>
                <a:off x="946541" y="4609231"/>
                <a:ext cx="576064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D4EA6B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平行四辺形 46">
                <a:extLst>
                  <a:ext uri="{FF2B5EF4-FFF2-40B4-BE49-F238E27FC236}">
                    <a16:creationId xmlns:a16="http://schemas.microsoft.com/office/drawing/2014/main" id="{CECEE99D-2FA6-46ED-8443-4CFB85576C2F}"/>
                  </a:ext>
                </a:extLst>
              </p:cNvPr>
              <p:cNvSpPr/>
              <p:nvPr/>
            </p:nvSpPr>
            <p:spPr>
              <a:xfrm>
                <a:off x="1341698" y="4609231"/>
                <a:ext cx="576064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729FC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8" name="平行四辺形 47">
                <a:extLst>
                  <a:ext uri="{FF2B5EF4-FFF2-40B4-BE49-F238E27FC236}">
                    <a16:creationId xmlns:a16="http://schemas.microsoft.com/office/drawing/2014/main" id="{643AA0E7-E877-4739-B05E-07F01CB4C30C}"/>
                  </a:ext>
                </a:extLst>
              </p:cNvPr>
              <p:cNvSpPr/>
              <p:nvPr/>
            </p:nvSpPr>
            <p:spPr>
              <a:xfrm>
                <a:off x="1736855" y="4609231"/>
                <a:ext cx="576064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CCCC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平行四辺形 48">
                <a:extLst>
                  <a:ext uri="{FF2B5EF4-FFF2-40B4-BE49-F238E27FC236}">
                    <a16:creationId xmlns:a16="http://schemas.microsoft.com/office/drawing/2014/main" id="{9D127254-1312-4609-AA77-85DD2F978D8F}"/>
                  </a:ext>
                </a:extLst>
              </p:cNvPr>
              <p:cNvSpPr/>
              <p:nvPr/>
            </p:nvSpPr>
            <p:spPr>
              <a:xfrm>
                <a:off x="2132011" y="4609231"/>
                <a:ext cx="576064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FFDB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7FE5A0F-BB35-4290-833D-1665125E10F5}"/>
              </a:ext>
            </a:extLst>
          </p:cNvPr>
          <p:cNvSpPr txBox="1"/>
          <p:nvPr/>
        </p:nvSpPr>
        <p:spPr>
          <a:xfrm>
            <a:off x="6744072" y="2816932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en-US" altLang="ja-JP" b="1" i="1" dirty="0"/>
              <a:t>a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D438463-1A86-47B1-A2A4-39DFD634322C}"/>
              </a:ext>
            </a:extLst>
          </p:cNvPr>
          <p:cNvSpPr txBox="1"/>
          <p:nvPr/>
        </p:nvSpPr>
        <p:spPr>
          <a:xfrm>
            <a:off x="6738054" y="392376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</a:t>
            </a:r>
            <a:r>
              <a:rPr kumimoji="1" lang="en-US" altLang="ja-JP" b="1" i="1" dirty="0"/>
              <a:t>b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A3AAA778-AD2A-4D0D-8444-DD56D98AF5AB}"/>
              </a:ext>
            </a:extLst>
          </p:cNvPr>
          <p:cNvGrpSpPr/>
          <p:nvPr/>
        </p:nvGrpSpPr>
        <p:grpSpPr>
          <a:xfrm>
            <a:off x="4618588" y="4293096"/>
            <a:ext cx="1267734" cy="1718961"/>
            <a:chOff x="857418" y="3312707"/>
            <a:chExt cx="1216152" cy="3210192"/>
          </a:xfrm>
        </p:grpSpPr>
        <p:sp>
          <p:nvSpPr>
            <p:cNvPr id="53" name="平行四辺形 52">
              <a:extLst>
                <a:ext uri="{FF2B5EF4-FFF2-40B4-BE49-F238E27FC236}">
                  <a16:creationId xmlns:a16="http://schemas.microsoft.com/office/drawing/2014/main" id="{BFF55DC8-2235-4B5C-A8CF-9F1D97843334}"/>
                </a:ext>
              </a:extLst>
            </p:cNvPr>
            <p:cNvSpPr/>
            <p:nvPr/>
          </p:nvSpPr>
          <p:spPr>
            <a:xfrm>
              <a:off x="857418" y="627087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平行四辺形 53">
              <a:extLst>
                <a:ext uri="{FF2B5EF4-FFF2-40B4-BE49-F238E27FC236}">
                  <a16:creationId xmlns:a16="http://schemas.microsoft.com/office/drawing/2014/main" id="{D14AD87E-49CA-44B7-B988-A3DA5DD31452}"/>
                </a:ext>
              </a:extLst>
            </p:cNvPr>
            <p:cNvSpPr/>
            <p:nvPr/>
          </p:nvSpPr>
          <p:spPr>
            <a:xfrm>
              <a:off x="857418" y="611518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平行四辺形 54">
              <a:extLst>
                <a:ext uri="{FF2B5EF4-FFF2-40B4-BE49-F238E27FC236}">
                  <a16:creationId xmlns:a16="http://schemas.microsoft.com/office/drawing/2014/main" id="{7108DA52-024F-49D1-9AF6-03149CDA55A3}"/>
                </a:ext>
              </a:extLst>
            </p:cNvPr>
            <p:cNvSpPr/>
            <p:nvPr/>
          </p:nvSpPr>
          <p:spPr>
            <a:xfrm>
              <a:off x="857418" y="5959488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平行四辺形 55">
              <a:extLst>
                <a:ext uri="{FF2B5EF4-FFF2-40B4-BE49-F238E27FC236}">
                  <a16:creationId xmlns:a16="http://schemas.microsoft.com/office/drawing/2014/main" id="{6F1234A5-9B19-4E24-AF40-9F3B8A6A4D21}"/>
                </a:ext>
              </a:extLst>
            </p:cNvPr>
            <p:cNvSpPr/>
            <p:nvPr/>
          </p:nvSpPr>
          <p:spPr>
            <a:xfrm>
              <a:off x="857418" y="5803795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平行四辺形 56">
              <a:extLst>
                <a:ext uri="{FF2B5EF4-FFF2-40B4-BE49-F238E27FC236}">
                  <a16:creationId xmlns:a16="http://schemas.microsoft.com/office/drawing/2014/main" id="{43F38AD2-3345-46B2-A569-AD7533C6D864}"/>
                </a:ext>
              </a:extLst>
            </p:cNvPr>
            <p:cNvSpPr/>
            <p:nvPr/>
          </p:nvSpPr>
          <p:spPr>
            <a:xfrm>
              <a:off x="857418" y="5648102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平行四辺形 57">
              <a:extLst>
                <a:ext uri="{FF2B5EF4-FFF2-40B4-BE49-F238E27FC236}">
                  <a16:creationId xmlns:a16="http://schemas.microsoft.com/office/drawing/2014/main" id="{358F3B95-C315-41A6-B62C-1BB51B8883C1}"/>
                </a:ext>
              </a:extLst>
            </p:cNvPr>
            <p:cNvSpPr/>
            <p:nvPr/>
          </p:nvSpPr>
          <p:spPr>
            <a:xfrm>
              <a:off x="857418" y="5492409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平行四辺形 58">
              <a:extLst>
                <a:ext uri="{FF2B5EF4-FFF2-40B4-BE49-F238E27FC236}">
                  <a16:creationId xmlns:a16="http://schemas.microsoft.com/office/drawing/2014/main" id="{AEF1B05B-E1BD-4465-A0A5-A77D9792A027}"/>
                </a:ext>
              </a:extLst>
            </p:cNvPr>
            <p:cNvSpPr/>
            <p:nvPr/>
          </p:nvSpPr>
          <p:spPr>
            <a:xfrm>
              <a:off x="857418" y="5336716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平行四辺形 59">
              <a:extLst>
                <a:ext uri="{FF2B5EF4-FFF2-40B4-BE49-F238E27FC236}">
                  <a16:creationId xmlns:a16="http://schemas.microsoft.com/office/drawing/2014/main" id="{43536A69-CD6D-4F30-8066-13A59863CF01}"/>
                </a:ext>
              </a:extLst>
            </p:cNvPr>
            <p:cNvSpPr/>
            <p:nvPr/>
          </p:nvSpPr>
          <p:spPr>
            <a:xfrm>
              <a:off x="857418" y="5181023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平行四辺形 60">
              <a:extLst>
                <a:ext uri="{FF2B5EF4-FFF2-40B4-BE49-F238E27FC236}">
                  <a16:creationId xmlns:a16="http://schemas.microsoft.com/office/drawing/2014/main" id="{B9EC386B-A561-4F09-8F28-87C49054CB37}"/>
                </a:ext>
              </a:extLst>
            </p:cNvPr>
            <p:cNvSpPr/>
            <p:nvPr/>
          </p:nvSpPr>
          <p:spPr>
            <a:xfrm>
              <a:off x="857418" y="5025330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平行四辺形 61">
              <a:extLst>
                <a:ext uri="{FF2B5EF4-FFF2-40B4-BE49-F238E27FC236}">
                  <a16:creationId xmlns:a16="http://schemas.microsoft.com/office/drawing/2014/main" id="{925B8545-8CF1-491C-9047-8FFC4A29C2AC}"/>
                </a:ext>
              </a:extLst>
            </p:cNvPr>
            <p:cNvSpPr/>
            <p:nvPr/>
          </p:nvSpPr>
          <p:spPr>
            <a:xfrm>
              <a:off x="857418" y="4869637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平行四辺形 62">
              <a:extLst>
                <a:ext uri="{FF2B5EF4-FFF2-40B4-BE49-F238E27FC236}">
                  <a16:creationId xmlns:a16="http://schemas.microsoft.com/office/drawing/2014/main" id="{68890867-300B-478F-99D9-E5D5F9CF3F39}"/>
                </a:ext>
              </a:extLst>
            </p:cNvPr>
            <p:cNvSpPr/>
            <p:nvPr/>
          </p:nvSpPr>
          <p:spPr>
            <a:xfrm>
              <a:off x="857418" y="4713944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平行四辺形 63">
              <a:extLst>
                <a:ext uri="{FF2B5EF4-FFF2-40B4-BE49-F238E27FC236}">
                  <a16:creationId xmlns:a16="http://schemas.microsoft.com/office/drawing/2014/main" id="{99C0C8C4-8979-4EFD-A8F2-905E69D4EA74}"/>
                </a:ext>
              </a:extLst>
            </p:cNvPr>
            <p:cNvSpPr/>
            <p:nvPr/>
          </p:nvSpPr>
          <p:spPr>
            <a:xfrm>
              <a:off x="857418" y="455825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平行四辺形 64">
              <a:extLst>
                <a:ext uri="{FF2B5EF4-FFF2-40B4-BE49-F238E27FC236}">
                  <a16:creationId xmlns:a16="http://schemas.microsoft.com/office/drawing/2014/main" id="{9D01888A-3205-4DBD-8BA6-F862C939110C}"/>
                </a:ext>
              </a:extLst>
            </p:cNvPr>
            <p:cNvSpPr/>
            <p:nvPr/>
          </p:nvSpPr>
          <p:spPr>
            <a:xfrm>
              <a:off x="857418" y="4402558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平行四辺形 65">
              <a:extLst>
                <a:ext uri="{FF2B5EF4-FFF2-40B4-BE49-F238E27FC236}">
                  <a16:creationId xmlns:a16="http://schemas.microsoft.com/office/drawing/2014/main" id="{F74E4BE6-9C46-4881-878C-6408D170C38D}"/>
                </a:ext>
              </a:extLst>
            </p:cNvPr>
            <p:cNvSpPr/>
            <p:nvPr/>
          </p:nvSpPr>
          <p:spPr>
            <a:xfrm>
              <a:off x="857418" y="4246865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平行四辺形 66">
              <a:extLst>
                <a:ext uri="{FF2B5EF4-FFF2-40B4-BE49-F238E27FC236}">
                  <a16:creationId xmlns:a16="http://schemas.microsoft.com/office/drawing/2014/main" id="{6D790D42-4A07-4604-85BC-DB60D411DD36}"/>
                </a:ext>
              </a:extLst>
            </p:cNvPr>
            <p:cNvSpPr/>
            <p:nvPr/>
          </p:nvSpPr>
          <p:spPr>
            <a:xfrm>
              <a:off x="857418" y="4091172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平行四辺形 67">
              <a:extLst>
                <a:ext uri="{FF2B5EF4-FFF2-40B4-BE49-F238E27FC236}">
                  <a16:creationId xmlns:a16="http://schemas.microsoft.com/office/drawing/2014/main" id="{926130F7-91B3-4758-975E-2FDD19A29DA1}"/>
                </a:ext>
              </a:extLst>
            </p:cNvPr>
            <p:cNvSpPr/>
            <p:nvPr/>
          </p:nvSpPr>
          <p:spPr>
            <a:xfrm>
              <a:off x="857418" y="3935479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平行四辺形 68">
              <a:extLst>
                <a:ext uri="{FF2B5EF4-FFF2-40B4-BE49-F238E27FC236}">
                  <a16:creationId xmlns:a16="http://schemas.microsoft.com/office/drawing/2014/main" id="{FC15A3CC-0F08-41B9-9E89-6CF2E4A9D955}"/>
                </a:ext>
              </a:extLst>
            </p:cNvPr>
            <p:cNvSpPr/>
            <p:nvPr/>
          </p:nvSpPr>
          <p:spPr>
            <a:xfrm>
              <a:off x="857418" y="3779786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平行四辺形 69">
              <a:extLst>
                <a:ext uri="{FF2B5EF4-FFF2-40B4-BE49-F238E27FC236}">
                  <a16:creationId xmlns:a16="http://schemas.microsoft.com/office/drawing/2014/main" id="{94FE1FAD-C0C1-449A-ABE0-A0671859073B}"/>
                </a:ext>
              </a:extLst>
            </p:cNvPr>
            <p:cNvSpPr/>
            <p:nvPr/>
          </p:nvSpPr>
          <p:spPr>
            <a:xfrm>
              <a:off x="857418" y="3624093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平行四辺形 70">
              <a:extLst>
                <a:ext uri="{FF2B5EF4-FFF2-40B4-BE49-F238E27FC236}">
                  <a16:creationId xmlns:a16="http://schemas.microsoft.com/office/drawing/2014/main" id="{A858D937-7E23-4379-854B-E6621B7B90EB}"/>
                </a:ext>
              </a:extLst>
            </p:cNvPr>
            <p:cNvSpPr/>
            <p:nvPr/>
          </p:nvSpPr>
          <p:spPr>
            <a:xfrm>
              <a:off x="857418" y="3468400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平行四辺形 71">
              <a:extLst>
                <a:ext uri="{FF2B5EF4-FFF2-40B4-BE49-F238E27FC236}">
                  <a16:creationId xmlns:a16="http://schemas.microsoft.com/office/drawing/2014/main" id="{BDFAD239-5571-46F7-9D4A-328D7E39C10C}"/>
                </a:ext>
              </a:extLst>
            </p:cNvPr>
            <p:cNvSpPr/>
            <p:nvPr/>
          </p:nvSpPr>
          <p:spPr>
            <a:xfrm>
              <a:off x="857418" y="3312707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BB93CE80-D91B-4E92-A643-A30BE052CB17}"/>
              </a:ext>
            </a:extLst>
          </p:cNvPr>
          <p:cNvCxnSpPr>
            <a:cxnSpLocks/>
          </p:cNvCxnSpPr>
          <p:nvPr/>
        </p:nvCxnSpPr>
        <p:spPr>
          <a:xfrm flipV="1">
            <a:off x="5851763" y="3539640"/>
            <a:ext cx="882848" cy="759204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>
            <a:extLst>
              <a:ext uri="{FF2B5EF4-FFF2-40B4-BE49-F238E27FC236}">
                <a16:creationId xmlns:a16="http://schemas.microsoft.com/office/drawing/2014/main" id="{1EAA525D-B6DB-4156-A662-ED2B9A5180F2}"/>
              </a:ext>
            </a:extLst>
          </p:cNvPr>
          <p:cNvCxnSpPr>
            <a:cxnSpLocks/>
          </p:cNvCxnSpPr>
          <p:nvPr/>
        </p:nvCxnSpPr>
        <p:spPr>
          <a:xfrm>
            <a:off x="5856731" y="4463195"/>
            <a:ext cx="928046" cy="80007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28B34AB5-4318-4072-9DF3-DCE745342E07}"/>
              </a:ext>
            </a:extLst>
          </p:cNvPr>
          <p:cNvCxnSpPr>
            <a:cxnSpLocks/>
          </p:cNvCxnSpPr>
          <p:nvPr/>
        </p:nvCxnSpPr>
        <p:spPr>
          <a:xfrm>
            <a:off x="5856731" y="4566414"/>
            <a:ext cx="928046" cy="543507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>
            <a:extLst>
              <a:ext uri="{FF2B5EF4-FFF2-40B4-BE49-F238E27FC236}">
                <a16:creationId xmlns:a16="http://schemas.microsoft.com/office/drawing/2014/main" id="{BE773BD4-996C-4ADF-A307-D71FB2FA9EA7}"/>
              </a:ext>
            </a:extLst>
          </p:cNvPr>
          <p:cNvCxnSpPr>
            <a:cxnSpLocks/>
          </p:cNvCxnSpPr>
          <p:nvPr/>
        </p:nvCxnSpPr>
        <p:spPr>
          <a:xfrm>
            <a:off x="7305322" y="4515501"/>
            <a:ext cx="0" cy="1053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>
            <a:extLst>
              <a:ext uri="{FF2B5EF4-FFF2-40B4-BE49-F238E27FC236}">
                <a16:creationId xmlns:a16="http://schemas.microsoft.com/office/drawing/2014/main" id="{F1A2A9F8-9252-4673-92BF-E313DEC88F7B}"/>
              </a:ext>
            </a:extLst>
          </p:cNvPr>
          <p:cNvCxnSpPr>
            <a:cxnSpLocks/>
          </p:cNvCxnSpPr>
          <p:nvPr/>
        </p:nvCxnSpPr>
        <p:spPr>
          <a:xfrm>
            <a:off x="7427722" y="4503198"/>
            <a:ext cx="0" cy="1053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線コネクタ 85">
            <a:extLst>
              <a:ext uri="{FF2B5EF4-FFF2-40B4-BE49-F238E27FC236}">
                <a16:creationId xmlns:a16="http://schemas.microsoft.com/office/drawing/2014/main" id="{0EBB33BE-00B0-4140-ABF2-351840832BBB}"/>
              </a:ext>
            </a:extLst>
          </p:cNvPr>
          <p:cNvCxnSpPr>
            <a:cxnSpLocks/>
          </p:cNvCxnSpPr>
          <p:nvPr/>
        </p:nvCxnSpPr>
        <p:spPr>
          <a:xfrm>
            <a:off x="7564476" y="5068638"/>
            <a:ext cx="0" cy="5000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>
            <a:extLst>
              <a:ext uri="{FF2B5EF4-FFF2-40B4-BE49-F238E27FC236}">
                <a16:creationId xmlns:a16="http://schemas.microsoft.com/office/drawing/2014/main" id="{A69419FF-E900-42FD-A3F1-DE73C1EC2110}"/>
              </a:ext>
            </a:extLst>
          </p:cNvPr>
          <p:cNvCxnSpPr>
            <a:cxnSpLocks/>
          </p:cNvCxnSpPr>
          <p:nvPr/>
        </p:nvCxnSpPr>
        <p:spPr>
          <a:xfrm>
            <a:off x="7716180" y="5067141"/>
            <a:ext cx="0" cy="4892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85F915D9-BCF1-4505-A741-DC23FC80A01D}"/>
              </a:ext>
            </a:extLst>
          </p:cNvPr>
          <p:cNvSpPr txBox="1"/>
          <p:nvPr/>
        </p:nvSpPr>
        <p:spPr>
          <a:xfrm>
            <a:off x="6449172" y="5588287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/>
              <a:t>o the same ECON-T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3269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7C8913-8952-4302-812B-63469AC05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Aggregator ver.2 with FPGA?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B88B05-4CE3-4DD6-8A97-D23637C4F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Replace ETH for controlling and monitoring with GBT SCA</a:t>
            </a:r>
          </a:p>
          <a:p>
            <a:r>
              <a:rPr lang="en-US" altLang="ja-JP" dirty="0"/>
              <a:t>Replace GBT with </a:t>
            </a:r>
            <a:r>
              <a:rPr lang="en-US" altLang="ja-JP" dirty="0" err="1"/>
              <a:t>lpGBT</a:t>
            </a:r>
            <a:endParaRPr lang="en-US" altLang="ja-JP" dirty="0"/>
          </a:p>
          <a:p>
            <a:r>
              <a:rPr kumimoji="1" lang="en-US" altLang="ja-JP" dirty="0"/>
              <a:t>Limit function </a:t>
            </a:r>
            <a:r>
              <a:rPr lang="en-US" altLang="ja-JP" dirty="0"/>
              <a:t>of FPGA for to reduce radiation cross section</a:t>
            </a:r>
          </a:p>
          <a:p>
            <a:r>
              <a:rPr lang="en-US" altLang="ja-JP" dirty="0"/>
              <a:t>A</a:t>
            </a:r>
            <a:r>
              <a:rPr kumimoji="1" lang="en-US" altLang="ja-JP" dirty="0"/>
              <a:t>dd </a:t>
            </a:r>
            <a:r>
              <a:rPr lang="en-US" altLang="ja-JP" dirty="0"/>
              <a:t>function to recover FPGA configuration during run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F2AA6D3-861C-4298-9942-CEDAAF82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87A11EA-A477-445D-B416-F7CD2D36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71F1B9C-D15D-41EE-8A5C-31AC9AAE8E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587"/>
          <a:stretch/>
        </p:blipFill>
        <p:spPr>
          <a:xfrm>
            <a:off x="1631504" y="3177789"/>
            <a:ext cx="8352928" cy="3570504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48A41CA8-8D4A-4E7C-A728-FAD2B315A5F6}"/>
              </a:ext>
            </a:extLst>
          </p:cNvPr>
          <p:cNvSpPr/>
          <p:nvPr/>
        </p:nvSpPr>
        <p:spPr>
          <a:xfrm>
            <a:off x="5663952" y="3969060"/>
            <a:ext cx="2844316" cy="1530136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CCF1FF8-7F7B-4431-A7A6-59D164EA4E21}"/>
              </a:ext>
            </a:extLst>
          </p:cNvPr>
          <p:cNvSpPr/>
          <p:nvPr/>
        </p:nvSpPr>
        <p:spPr>
          <a:xfrm>
            <a:off x="1991544" y="3177789"/>
            <a:ext cx="2232248" cy="68326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FA07A56D-F9DD-412E-A19C-4962749C5957}"/>
              </a:ext>
            </a:extLst>
          </p:cNvPr>
          <p:cNvSpPr/>
          <p:nvPr/>
        </p:nvSpPr>
        <p:spPr>
          <a:xfrm>
            <a:off x="5655627" y="5568732"/>
            <a:ext cx="2844316" cy="1257869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E594150-D597-4D0D-9359-5321502B4EB5}"/>
              </a:ext>
            </a:extLst>
          </p:cNvPr>
          <p:cNvSpPr/>
          <p:nvPr/>
        </p:nvSpPr>
        <p:spPr>
          <a:xfrm>
            <a:off x="2567608" y="4316356"/>
            <a:ext cx="1980220" cy="2353004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6A025B6F-9CEF-4539-A90C-294702355349}"/>
              </a:ext>
            </a:extLst>
          </p:cNvPr>
          <p:cNvSpPr/>
          <p:nvPr/>
        </p:nvSpPr>
        <p:spPr>
          <a:xfrm>
            <a:off x="7157916" y="3099481"/>
            <a:ext cx="1098324" cy="84337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12E0999-C621-4DB7-8D89-A73890C20F14}"/>
              </a:ext>
            </a:extLst>
          </p:cNvPr>
          <p:cNvSpPr/>
          <p:nvPr/>
        </p:nvSpPr>
        <p:spPr>
          <a:xfrm>
            <a:off x="8787198" y="4312440"/>
            <a:ext cx="1098324" cy="84337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515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FoCal</a:t>
            </a:r>
            <a:r>
              <a:rPr lang="en-US" altLang="ja-JP" dirty="0"/>
              <a:t> </a:t>
            </a:r>
            <a:r>
              <a:rPr kumimoji="1" lang="en-US" altLang="ja-JP" dirty="0"/>
              <a:t>PAD Readout Scheme (review)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1" y="1217397"/>
            <a:ext cx="10515600" cy="1311504"/>
          </a:xfrm>
        </p:spPr>
        <p:txBody>
          <a:bodyPr/>
          <a:lstStyle/>
          <a:p>
            <a:r>
              <a:rPr kumimoji="1" lang="en-US" altLang="ja-JP" dirty="0"/>
              <a:t>Developments finished by Grenoble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cxnSp>
        <p:nvCxnSpPr>
          <p:cNvPr id="41" name="直線矢印コネクタ 40"/>
          <p:cNvCxnSpPr>
            <a:cxnSpLocks/>
          </p:cNvCxnSpPr>
          <p:nvPr/>
        </p:nvCxnSpPr>
        <p:spPr>
          <a:xfrm flipV="1">
            <a:off x="1575220" y="6910805"/>
            <a:ext cx="770902" cy="14997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図 73">
            <a:extLst>
              <a:ext uri="{FF2B5EF4-FFF2-40B4-BE49-F238E27FC236}">
                <a16:creationId xmlns:a16="http://schemas.microsoft.com/office/drawing/2014/main" id="{FF5E23F5-3F76-462E-84B8-40D5B93C9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024844"/>
            <a:ext cx="11175127" cy="3708412"/>
          </a:xfrm>
          <a:prstGeom prst="rect">
            <a:avLst/>
          </a:prstGeom>
        </p:spPr>
      </p:pic>
      <p:sp>
        <p:nvSpPr>
          <p:cNvPr id="77" name="四角形: 角を丸くする 76">
            <a:extLst>
              <a:ext uri="{FF2B5EF4-FFF2-40B4-BE49-F238E27FC236}">
                <a16:creationId xmlns:a16="http://schemas.microsoft.com/office/drawing/2014/main" id="{99C59824-BC62-444D-8698-129E4429687B}"/>
              </a:ext>
            </a:extLst>
          </p:cNvPr>
          <p:cNvSpPr/>
          <p:nvPr/>
        </p:nvSpPr>
        <p:spPr>
          <a:xfrm>
            <a:off x="5555940" y="1934834"/>
            <a:ext cx="6120680" cy="3888432"/>
          </a:xfrm>
          <a:prstGeom prst="roundRect">
            <a:avLst>
              <a:gd name="adj" fmla="val 9388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677C0ACF-89EB-41D2-9912-6D64A74DAD2E}"/>
              </a:ext>
            </a:extLst>
          </p:cNvPr>
          <p:cNvSpPr txBox="1"/>
          <p:nvPr/>
        </p:nvSpPr>
        <p:spPr>
          <a:xfrm>
            <a:off x="371364" y="6344160"/>
            <a:ext cx="63727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200" i="1" dirty="0"/>
              <a:t>Picture from draft paper “Prototype electronics for the silicon pad layers of the future Forward Calorimeter (</a:t>
            </a:r>
            <a:r>
              <a:rPr lang="en-US" altLang="ja-JP" sz="1200" i="1" dirty="0" err="1"/>
              <a:t>FoCal</a:t>
            </a:r>
            <a:r>
              <a:rPr lang="en-US" altLang="ja-JP" sz="1200" i="1" dirty="0"/>
              <a:t>) of the ALICE experiment at the LHC”, O. </a:t>
            </a:r>
            <a:r>
              <a:rPr lang="en-US" altLang="ja-JP" sz="1200" i="1" dirty="0" err="1"/>
              <a:t>Bourrion</a:t>
            </a:r>
            <a:r>
              <a:rPr lang="en-US" altLang="ja-JP" sz="1200" i="1" dirty="0"/>
              <a:t> et al.</a:t>
            </a:r>
            <a:endParaRPr lang="ja-JP" altLang="en-US" sz="1200" i="1" dirty="0"/>
          </a:p>
        </p:txBody>
      </p: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57DDE8B-C8E1-4E92-8F31-6F8DA0935EF0}"/>
              </a:ext>
            </a:extLst>
          </p:cNvPr>
          <p:cNvSpPr txBox="1"/>
          <p:nvPr/>
        </p:nvSpPr>
        <p:spPr>
          <a:xfrm>
            <a:off x="9228348" y="5658420"/>
            <a:ext cx="217880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solidFill>
                  <a:schemeClr val="accent1"/>
                </a:solidFill>
              </a:rPr>
              <a:t>1/22 of entire </a:t>
            </a:r>
            <a:r>
              <a:rPr kumimoji="1" lang="en-US" altLang="ja-JP" sz="1600" b="1" dirty="0" err="1">
                <a:solidFill>
                  <a:schemeClr val="accent1"/>
                </a:solidFill>
              </a:rPr>
              <a:t>FoCal</a:t>
            </a:r>
            <a:endParaRPr kumimoji="1" lang="ja-JP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91" name="平行四辺形 90">
            <a:extLst>
              <a:ext uri="{FF2B5EF4-FFF2-40B4-BE49-F238E27FC236}">
                <a16:creationId xmlns:a16="http://schemas.microsoft.com/office/drawing/2014/main" id="{97A31D46-CF26-4487-847D-3B5ABB11A605}"/>
              </a:ext>
            </a:extLst>
          </p:cNvPr>
          <p:cNvSpPr/>
          <p:nvPr/>
        </p:nvSpPr>
        <p:spPr>
          <a:xfrm>
            <a:off x="2027548" y="2437217"/>
            <a:ext cx="3888432" cy="482352"/>
          </a:xfrm>
          <a:prstGeom prst="parallelogram">
            <a:avLst>
              <a:gd name="adj" fmla="val 101823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387673C7-827B-4EE5-AE63-40A8EB1CA9E1}"/>
              </a:ext>
            </a:extLst>
          </p:cNvPr>
          <p:cNvSpPr txBox="1"/>
          <p:nvPr/>
        </p:nvSpPr>
        <p:spPr>
          <a:xfrm>
            <a:off x="299728" y="1825951"/>
            <a:ext cx="40927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5 HGCROCs on one board (5 x 72=360 pads)</a:t>
            </a:r>
            <a:endParaRPr kumimoji="1" lang="ja-JP" altLang="en-US" sz="1400" b="1" dirty="0"/>
          </a:p>
        </p:txBody>
      </p:sp>
      <p:cxnSp>
        <p:nvCxnSpPr>
          <p:cNvPr id="101" name="直線矢印コネクタ 100">
            <a:extLst>
              <a:ext uri="{FF2B5EF4-FFF2-40B4-BE49-F238E27FC236}">
                <a16:creationId xmlns:a16="http://schemas.microsoft.com/office/drawing/2014/main" id="{1E9CF26A-9696-455E-812A-B30805337EC9}"/>
              </a:ext>
            </a:extLst>
          </p:cNvPr>
          <p:cNvCxnSpPr>
            <a:cxnSpLocks/>
          </p:cNvCxnSpPr>
          <p:nvPr/>
        </p:nvCxnSpPr>
        <p:spPr>
          <a:xfrm>
            <a:off x="4223792" y="1972354"/>
            <a:ext cx="756084" cy="464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385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四角形: 角を丸くする 113">
            <a:extLst>
              <a:ext uri="{FF2B5EF4-FFF2-40B4-BE49-F238E27FC236}">
                <a16:creationId xmlns:a16="http://schemas.microsoft.com/office/drawing/2014/main" id="{232FCC33-3214-4AC1-989C-C7B542F6DF2C}"/>
              </a:ext>
            </a:extLst>
          </p:cNvPr>
          <p:cNvSpPr/>
          <p:nvPr/>
        </p:nvSpPr>
        <p:spPr>
          <a:xfrm>
            <a:off x="4376790" y="1968985"/>
            <a:ext cx="6340766" cy="4736379"/>
          </a:xfrm>
          <a:prstGeom prst="roundRect">
            <a:avLst>
              <a:gd name="adj" fmla="val 4480"/>
            </a:avLst>
          </a:prstGeom>
          <a:noFill/>
          <a:ln w="381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439B6BD-A7EF-486A-920C-8B7568F7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Possible layout of Aggregator 2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6D4431-FA5F-40B5-83EA-26B0E109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0" y="1217397"/>
            <a:ext cx="10517615" cy="2890674"/>
          </a:xfrm>
        </p:spPr>
        <p:txBody>
          <a:bodyPr>
            <a:normAutofit/>
          </a:bodyPr>
          <a:lstStyle/>
          <a:p>
            <a:r>
              <a:rPr lang="en-US" altLang="ja-JP" dirty="0"/>
              <a:t>for data reduction in FPGA, Grenoble development can be ported</a:t>
            </a:r>
          </a:p>
          <a:p>
            <a:r>
              <a:rPr lang="en-US" altLang="ja-JP" dirty="0"/>
              <a:t>less function </a:t>
            </a:r>
            <a:r>
              <a:rPr lang="en-US" altLang="ja-JP" dirty="0">
                <a:sym typeface="Wingdings" panose="05000000000000000000" pitchFamily="2" charset="2"/>
              </a:rPr>
              <a:t> smaller PCB</a:t>
            </a:r>
          </a:p>
          <a:p>
            <a:r>
              <a:rPr lang="en-US" altLang="ja-JP" dirty="0" err="1">
                <a:sym typeface="Wingdings" panose="05000000000000000000" pitchFamily="2" charset="2"/>
              </a:rPr>
              <a:t>lpGBT</a:t>
            </a:r>
            <a:r>
              <a:rPr lang="en-US" altLang="ja-JP" dirty="0">
                <a:sym typeface="Wingdings" panose="05000000000000000000" pitchFamily="2" charset="2"/>
              </a:rPr>
              <a:t> optical through firefly?</a:t>
            </a:r>
            <a:endParaRPr lang="en-US" altLang="ja-JP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84137B7-835C-4133-9A98-271E19FBA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95A0144-DECD-4FFE-ADD5-2B365711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57C72B0-9894-4D8A-9766-134C63E6D73E}"/>
              </a:ext>
            </a:extLst>
          </p:cNvPr>
          <p:cNvSpPr/>
          <p:nvPr/>
        </p:nvSpPr>
        <p:spPr>
          <a:xfrm>
            <a:off x="5981044" y="2232743"/>
            <a:ext cx="1820188" cy="24842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/>
              <a:t>FPGA</a:t>
            </a:r>
          </a:p>
          <a:p>
            <a:pPr algn="ctr"/>
            <a:r>
              <a:rPr lang="en-US" altLang="ja-JP" sz="1600" b="1" dirty="0"/>
              <a:t>(R.T. or Normal)</a:t>
            </a:r>
            <a:endParaRPr kumimoji="1" lang="en-US" altLang="ja-JP" sz="1600" b="1" dirty="0"/>
          </a:p>
          <a:p>
            <a:pPr algn="ctr"/>
            <a:r>
              <a:rPr lang="en-US" altLang="ja-JP" sz="1600" b="1" dirty="0"/>
              <a:t>or</a:t>
            </a:r>
          </a:p>
          <a:p>
            <a:pPr algn="ctr"/>
            <a:r>
              <a:rPr lang="en-US" altLang="ja-JP" sz="1600" b="1" dirty="0"/>
              <a:t>ASIC</a:t>
            </a:r>
            <a:endParaRPr kumimoji="1" lang="ja-JP" altLang="en-US" sz="1600" b="1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E389B45-A898-42B8-BC46-5506F5B4B63F}"/>
              </a:ext>
            </a:extLst>
          </p:cNvPr>
          <p:cNvSpPr/>
          <p:nvPr/>
        </p:nvSpPr>
        <p:spPr>
          <a:xfrm>
            <a:off x="9451559" y="557169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/>
              <a:t>GBT</a:t>
            </a:r>
          </a:p>
          <a:p>
            <a:pPr algn="ctr"/>
            <a:r>
              <a:rPr lang="en-US" altLang="ja-JP" b="1" dirty="0"/>
              <a:t>SCA</a:t>
            </a:r>
            <a:endParaRPr kumimoji="1" lang="ja-JP" altLang="en-US" b="1" dirty="0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39F3F39-2DED-464D-8AB4-594A07A6AACC}"/>
              </a:ext>
            </a:extLst>
          </p:cNvPr>
          <p:cNvGrpSpPr/>
          <p:nvPr/>
        </p:nvGrpSpPr>
        <p:grpSpPr>
          <a:xfrm>
            <a:off x="428233" y="3157117"/>
            <a:ext cx="3664587" cy="1247187"/>
            <a:chOff x="307177" y="2852936"/>
            <a:chExt cx="4851324" cy="165107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C80EFC37-44AE-4210-B445-357139D6815F}"/>
                </a:ext>
              </a:extLst>
            </p:cNvPr>
            <p:cNvGrpSpPr/>
            <p:nvPr/>
          </p:nvGrpSpPr>
          <p:grpSpPr>
            <a:xfrm>
              <a:off x="307177" y="2852936"/>
              <a:ext cx="4851324" cy="516435"/>
              <a:chOff x="8735421" y="1436401"/>
              <a:chExt cx="2124236" cy="226130"/>
            </a:xfrm>
          </p:grpSpPr>
          <p:sp>
            <p:nvSpPr>
              <p:cNvPr id="11" name="平行四辺形 10">
                <a:extLst>
                  <a:ext uri="{FF2B5EF4-FFF2-40B4-BE49-F238E27FC236}">
                    <a16:creationId xmlns:a16="http://schemas.microsoft.com/office/drawing/2014/main" id="{A7188DFA-A343-48EB-9609-EDE72381A0FC}"/>
                  </a:ext>
                </a:extLst>
              </p:cNvPr>
              <p:cNvSpPr/>
              <p:nvPr/>
            </p:nvSpPr>
            <p:spPr>
              <a:xfrm>
                <a:off x="8735421" y="1436401"/>
                <a:ext cx="2124236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7BB6783C-8FC5-476F-A374-1B7C2FAF18C4}"/>
                  </a:ext>
                </a:extLst>
              </p:cNvPr>
              <p:cNvGrpSpPr/>
              <p:nvPr/>
            </p:nvGrpSpPr>
            <p:grpSpPr>
              <a:xfrm>
                <a:off x="8848291" y="1484784"/>
                <a:ext cx="1890210" cy="135814"/>
                <a:chOff x="551384" y="4609231"/>
                <a:chExt cx="2156691" cy="226130"/>
              </a:xfrm>
            </p:grpSpPr>
            <p:sp>
              <p:nvSpPr>
                <p:cNvPr id="13" name="平行四辺形 12">
                  <a:extLst>
                    <a:ext uri="{FF2B5EF4-FFF2-40B4-BE49-F238E27FC236}">
                      <a16:creationId xmlns:a16="http://schemas.microsoft.com/office/drawing/2014/main" id="{F09D0414-AA01-4A63-9F92-C3163DDF8FD0}"/>
                    </a:ext>
                  </a:extLst>
                </p:cNvPr>
                <p:cNvSpPr/>
                <p:nvPr/>
              </p:nvSpPr>
              <p:spPr>
                <a:xfrm>
                  <a:off x="551384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DA626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平行四辺形 13">
                  <a:extLst>
                    <a:ext uri="{FF2B5EF4-FFF2-40B4-BE49-F238E27FC236}">
                      <a16:creationId xmlns:a16="http://schemas.microsoft.com/office/drawing/2014/main" id="{BC5E964B-9EB2-41EE-9DF8-6047197D2888}"/>
                    </a:ext>
                  </a:extLst>
                </p:cNvPr>
                <p:cNvSpPr/>
                <p:nvPr/>
              </p:nvSpPr>
              <p:spPr>
                <a:xfrm>
                  <a:off x="946541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D4EA6B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平行四辺形 14">
                  <a:extLst>
                    <a:ext uri="{FF2B5EF4-FFF2-40B4-BE49-F238E27FC236}">
                      <a16:creationId xmlns:a16="http://schemas.microsoft.com/office/drawing/2014/main" id="{B45741C0-13DE-4277-9824-FD7A64CF0C48}"/>
                    </a:ext>
                  </a:extLst>
                </p:cNvPr>
                <p:cNvSpPr/>
                <p:nvPr/>
              </p:nvSpPr>
              <p:spPr>
                <a:xfrm>
                  <a:off x="1341698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729FC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平行四辺形 15">
                  <a:extLst>
                    <a:ext uri="{FF2B5EF4-FFF2-40B4-BE49-F238E27FC236}">
                      <a16:creationId xmlns:a16="http://schemas.microsoft.com/office/drawing/2014/main" id="{F5ACD721-7004-4600-BFF9-33422433A3BA}"/>
                    </a:ext>
                  </a:extLst>
                </p:cNvPr>
                <p:cNvSpPr/>
                <p:nvPr/>
              </p:nvSpPr>
              <p:spPr>
                <a:xfrm>
                  <a:off x="1736855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CCCC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7" name="平行四辺形 16">
                  <a:extLst>
                    <a:ext uri="{FF2B5EF4-FFF2-40B4-BE49-F238E27FC236}">
                      <a16:creationId xmlns:a16="http://schemas.microsoft.com/office/drawing/2014/main" id="{2641DF14-FD03-4B3A-B106-3E482366B538}"/>
                    </a:ext>
                  </a:extLst>
                </p:cNvPr>
                <p:cNvSpPr/>
                <p:nvPr/>
              </p:nvSpPr>
              <p:spPr>
                <a:xfrm>
                  <a:off x="2132011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FFDBB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ED645BB0-B5BE-4D40-B96F-0CD02918EE46}"/>
                </a:ext>
              </a:extLst>
            </p:cNvPr>
            <p:cNvGrpSpPr/>
            <p:nvPr/>
          </p:nvGrpSpPr>
          <p:grpSpPr>
            <a:xfrm>
              <a:off x="307177" y="3420256"/>
              <a:ext cx="4851324" cy="516435"/>
              <a:chOff x="8735421" y="1436401"/>
              <a:chExt cx="2124236" cy="226130"/>
            </a:xfrm>
          </p:grpSpPr>
          <p:sp>
            <p:nvSpPr>
              <p:cNvPr id="19" name="平行四辺形 18">
                <a:extLst>
                  <a:ext uri="{FF2B5EF4-FFF2-40B4-BE49-F238E27FC236}">
                    <a16:creationId xmlns:a16="http://schemas.microsoft.com/office/drawing/2014/main" id="{782F9264-C50A-4F82-902D-A8F2E2951672}"/>
                  </a:ext>
                </a:extLst>
              </p:cNvPr>
              <p:cNvSpPr/>
              <p:nvPr/>
            </p:nvSpPr>
            <p:spPr>
              <a:xfrm>
                <a:off x="8735421" y="1436401"/>
                <a:ext cx="2124236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592A43C4-64F6-49D7-8D1C-BADAD173A91E}"/>
                  </a:ext>
                </a:extLst>
              </p:cNvPr>
              <p:cNvGrpSpPr/>
              <p:nvPr/>
            </p:nvGrpSpPr>
            <p:grpSpPr>
              <a:xfrm>
                <a:off x="8848291" y="1484784"/>
                <a:ext cx="1890210" cy="135814"/>
                <a:chOff x="551384" y="4609231"/>
                <a:chExt cx="2156691" cy="226130"/>
              </a:xfrm>
            </p:grpSpPr>
            <p:sp>
              <p:nvSpPr>
                <p:cNvPr id="21" name="平行四辺形 20">
                  <a:extLst>
                    <a:ext uri="{FF2B5EF4-FFF2-40B4-BE49-F238E27FC236}">
                      <a16:creationId xmlns:a16="http://schemas.microsoft.com/office/drawing/2014/main" id="{1147EF79-ECF3-4CD9-A0A6-F85E700D482D}"/>
                    </a:ext>
                  </a:extLst>
                </p:cNvPr>
                <p:cNvSpPr/>
                <p:nvPr/>
              </p:nvSpPr>
              <p:spPr>
                <a:xfrm>
                  <a:off x="551384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DA626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平行四辺形 21">
                  <a:extLst>
                    <a:ext uri="{FF2B5EF4-FFF2-40B4-BE49-F238E27FC236}">
                      <a16:creationId xmlns:a16="http://schemas.microsoft.com/office/drawing/2014/main" id="{40915959-7527-459C-9503-7389A145E114}"/>
                    </a:ext>
                  </a:extLst>
                </p:cNvPr>
                <p:cNvSpPr/>
                <p:nvPr/>
              </p:nvSpPr>
              <p:spPr>
                <a:xfrm>
                  <a:off x="946541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D4EA6B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平行四辺形 22">
                  <a:extLst>
                    <a:ext uri="{FF2B5EF4-FFF2-40B4-BE49-F238E27FC236}">
                      <a16:creationId xmlns:a16="http://schemas.microsoft.com/office/drawing/2014/main" id="{DB2B934E-9315-4C9B-9048-7A117A304CFE}"/>
                    </a:ext>
                  </a:extLst>
                </p:cNvPr>
                <p:cNvSpPr/>
                <p:nvPr/>
              </p:nvSpPr>
              <p:spPr>
                <a:xfrm>
                  <a:off x="1341698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729FC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平行四辺形 23">
                  <a:extLst>
                    <a:ext uri="{FF2B5EF4-FFF2-40B4-BE49-F238E27FC236}">
                      <a16:creationId xmlns:a16="http://schemas.microsoft.com/office/drawing/2014/main" id="{5223DE2F-F6AA-4605-80E5-D5A308AE27D4}"/>
                    </a:ext>
                  </a:extLst>
                </p:cNvPr>
                <p:cNvSpPr/>
                <p:nvPr/>
              </p:nvSpPr>
              <p:spPr>
                <a:xfrm>
                  <a:off x="1736855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CCCC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平行四辺形 24">
                  <a:extLst>
                    <a:ext uri="{FF2B5EF4-FFF2-40B4-BE49-F238E27FC236}">
                      <a16:creationId xmlns:a16="http://schemas.microsoft.com/office/drawing/2014/main" id="{8AAF5B49-9F1E-444B-AA80-E1EC43855CD4}"/>
                    </a:ext>
                  </a:extLst>
                </p:cNvPr>
                <p:cNvSpPr/>
                <p:nvPr/>
              </p:nvSpPr>
              <p:spPr>
                <a:xfrm>
                  <a:off x="2132011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FFDBB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77767FB9-0F97-4FD9-B19F-B41684E22E7F}"/>
                </a:ext>
              </a:extLst>
            </p:cNvPr>
            <p:cNvGrpSpPr/>
            <p:nvPr/>
          </p:nvGrpSpPr>
          <p:grpSpPr>
            <a:xfrm>
              <a:off x="307177" y="3987576"/>
              <a:ext cx="4851324" cy="516435"/>
              <a:chOff x="8735421" y="1436401"/>
              <a:chExt cx="2124236" cy="226130"/>
            </a:xfrm>
          </p:grpSpPr>
          <p:sp>
            <p:nvSpPr>
              <p:cNvPr id="27" name="平行四辺形 26">
                <a:extLst>
                  <a:ext uri="{FF2B5EF4-FFF2-40B4-BE49-F238E27FC236}">
                    <a16:creationId xmlns:a16="http://schemas.microsoft.com/office/drawing/2014/main" id="{7C48B206-4EBD-47D7-B3E3-33AEE074007C}"/>
                  </a:ext>
                </a:extLst>
              </p:cNvPr>
              <p:cNvSpPr/>
              <p:nvPr/>
            </p:nvSpPr>
            <p:spPr>
              <a:xfrm>
                <a:off x="8735421" y="1436401"/>
                <a:ext cx="2124236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8" name="グループ化 27">
                <a:extLst>
                  <a:ext uri="{FF2B5EF4-FFF2-40B4-BE49-F238E27FC236}">
                    <a16:creationId xmlns:a16="http://schemas.microsoft.com/office/drawing/2014/main" id="{1551AD17-4256-4AD2-990E-42D4369DEFAA}"/>
                  </a:ext>
                </a:extLst>
              </p:cNvPr>
              <p:cNvGrpSpPr/>
              <p:nvPr/>
            </p:nvGrpSpPr>
            <p:grpSpPr>
              <a:xfrm>
                <a:off x="8848291" y="1484784"/>
                <a:ext cx="1890210" cy="135814"/>
                <a:chOff x="551384" y="4609231"/>
                <a:chExt cx="2156691" cy="226130"/>
              </a:xfrm>
            </p:grpSpPr>
            <p:sp>
              <p:nvSpPr>
                <p:cNvPr id="29" name="平行四辺形 28">
                  <a:extLst>
                    <a:ext uri="{FF2B5EF4-FFF2-40B4-BE49-F238E27FC236}">
                      <a16:creationId xmlns:a16="http://schemas.microsoft.com/office/drawing/2014/main" id="{533D07E8-39D5-4B2D-9CC2-BD6C1A451AFF}"/>
                    </a:ext>
                  </a:extLst>
                </p:cNvPr>
                <p:cNvSpPr/>
                <p:nvPr/>
              </p:nvSpPr>
              <p:spPr>
                <a:xfrm>
                  <a:off x="551384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DA626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平行四辺形 29">
                  <a:extLst>
                    <a:ext uri="{FF2B5EF4-FFF2-40B4-BE49-F238E27FC236}">
                      <a16:creationId xmlns:a16="http://schemas.microsoft.com/office/drawing/2014/main" id="{12B38184-269E-4D6E-970D-D4FB5D3A99E6}"/>
                    </a:ext>
                  </a:extLst>
                </p:cNvPr>
                <p:cNvSpPr/>
                <p:nvPr/>
              </p:nvSpPr>
              <p:spPr>
                <a:xfrm>
                  <a:off x="946541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D4EA6B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平行四辺形 30">
                  <a:extLst>
                    <a:ext uri="{FF2B5EF4-FFF2-40B4-BE49-F238E27FC236}">
                      <a16:creationId xmlns:a16="http://schemas.microsoft.com/office/drawing/2014/main" id="{520C39C3-ECCB-4AA7-B927-B30853595BF9}"/>
                    </a:ext>
                  </a:extLst>
                </p:cNvPr>
                <p:cNvSpPr/>
                <p:nvPr/>
              </p:nvSpPr>
              <p:spPr>
                <a:xfrm>
                  <a:off x="1341698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729FC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平行四辺形 31">
                  <a:extLst>
                    <a:ext uri="{FF2B5EF4-FFF2-40B4-BE49-F238E27FC236}">
                      <a16:creationId xmlns:a16="http://schemas.microsoft.com/office/drawing/2014/main" id="{F287C380-7EA6-405C-8192-76457F049166}"/>
                    </a:ext>
                  </a:extLst>
                </p:cNvPr>
                <p:cNvSpPr/>
                <p:nvPr/>
              </p:nvSpPr>
              <p:spPr>
                <a:xfrm>
                  <a:off x="1736855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CCCCCC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平行四辺形 32">
                  <a:extLst>
                    <a:ext uri="{FF2B5EF4-FFF2-40B4-BE49-F238E27FC236}">
                      <a16:creationId xmlns:a16="http://schemas.microsoft.com/office/drawing/2014/main" id="{56D619D0-EDE6-46BF-940A-07CFA07D76D0}"/>
                    </a:ext>
                  </a:extLst>
                </p:cNvPr>
                <p:cNvSpPr/>
                <p:nvPr/>
              </p:nvSpPr>
              <p:spPr>
                <a:xfrm>
                  <a:off x="2132011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FFDBB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A62ADAFD-7614-4168-BE8B-1E798EFE5BAD}"/>
              </a:ext>
            </a:extLst>
          </p:cNvPr>
          <p:cNvSpPr/>
          <p:nvPr/>
        </p:nvSpPr>
        <p:spPr>
          <a:xfrm>
            <a:off x="9451559" y="2643152"/>
            <a:ext cx="914400" cy="663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/>
              <a:t>lpGBT</a:t>
            </a:r>
            <a:endParaRPr kumimoji="1" lang="ja-JP" altLang="en-US" b="1" dirty="0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79BE6FE-456D-4439-ABA6-573C06C1473B}"/>
              </a:ext>
            </a:extLst>
          </p:cNvPr>
          <p:cNvSpPr/>
          <p:nvPr/>
        </p:nvSpPr>
        <p:spPr>
          <a:xfrm>
            <a:off x="9457416" y="3537801"/>
            <a:ext cx="914400" cy="663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/>
              <a:t>lpGBT</a:t>
            </a:r>
            <a:endParaRPr kumimoji="1" lang="ja-JP" altLang="en-US" b="1" dirty="0"/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AA182CF2-DFA3-4613-BF63-9EC3ED804341}"/>
              </a:ext>
            </a:extLst>
          </p:cNvPr>
          <p:cNvSpPr/>
          <p:nvPr/>
        </p:nvSpPr>
        <p:spPr>
          <a:xfrm>
            <a:off x="9451559" y="4447991"/>
            <a:ext cx="914400" cy="663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err="1"/>
              <a:t>lpGBT</a:t>
            </a:r>
            <a:endParaRPr kumimoji="1" lang="ja-JP" altLang="en-US" b="1" dirty="0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C067346A-69F8-43E4-B41F-196FBA23C34A}"/>
              </a:ext>
            </a:extLst>
          </p:cNvPr>
          <p:cNvGrpSpPr/>
          <p:nvPr/>
        </p:nvGrpSpPr>
        <p:grpSpPr>
          <a:xfrm>
            <a:off x="7810976" y="2768797"/>
            <a:ext cx="1650327" cy="459740"/>
            <a:chOff x="7509900" y="2476663"/>
            <a:chExt cx="1650327" cy="762000"/>
          </a:xfrm>
        </p:grpSpPr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BC6D5797-A583-4FDD-A900-8774C4E72E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9900" y="2476663"/>
              <a:ext cx="1650327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3F1FAB39-33B3-46DD-BB65-A459212B90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9900" y="2629063"/>
              <a:ext cx="1650327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6B7D49DC-2628-4D47-B68A-51BE33758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9900" y="2781463"/>
              <a:ext cx="1650327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7192CBD6-30D2-4357-A4C2-AF8BD3F5263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9900" y="2933863"/>
              <a:ext cx="1650327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BDC229-4DB0-4475-961D-2FF28E1EA8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9900" y="3086263"/>
              <a:ext cx="1650327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C4FB69E2-9CF6-42D8-A630-C008C7CA79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9900" y="3238663"/>
              <a:ext cx="1650327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11712E74-431F-4538-A7B0-0AA9305F2D78}"/>
              </a:ext>
            </a:extLst>
          </p:cNvPr>
          <p:cNvGrpSpPr/>
          <p:nvPr/>
        </p:nvGrpSpPr>
        <p:grpSpPr>
          <a:xfrm>
            <a:off x="7810976" y="3650700"/>
            <a:ext cx="1650327" cy="459740"/>
            <a:chOff x="7509900" y="2476663"/>
            <a:chExt cx="1650327" cy="762000"/>
          </a:xfrm>
        </p:grpSpPr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883B2280-DFB7-4BFB-B68C-DBCC54252F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9900" y="2476663"/>
              <a:ext cx="165032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6D35AC65-9BE3-4EAC-B342-DA9F6E7716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9900" y="2629063"/>
              <a:ext cx="165032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DC4D6839-D316-4B37-A160-05142217C2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9900" y="2781463"/>
              <a:ext cx="165032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>
              <a:extLst>
                <a:ext uri="{FF2B5EF4-FFF2-40B4-BE49-F238E27FC236}">
                  <a16:creationId xmlns:a16="http://schemas.microsoft.com/office/drawing/2014/main" id="{CBB83849-1019-465F-8B68-039B5F265A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9900" y="2933863"/>
              <a:ext cx="165032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40E1B380-0FAA-49A0-BEF8-8BC83B1FC6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9900" y="3086263"/>
              <a:ext cx="165032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>
              <a:extLst>
                <a:ext uri="{FF2B5EF4-FFF2-40B4-BE49-F238E27FC236}">
                  <a16:creationId xmlns:a16="http://schemas.microsoft.com/office/drawing/2014/main" id="{3F6F3132-6628-4964-AF39-190F7C2690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09900" y="3238663"/>
              <a:ext cx="1650327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F39799F0-F951-4157-AC8E-0E8D69FC5DFA}"/>
              </a:ext>
            </a:extLst>
          </p:cNvPr>
          <p:cNvCxnSpPr>
            <a:cxnSpLocks/>
          </p:cNvCxnSpPr>
          <p:nvPr/>
        </p:nvCxnSpPr>
        <p:spPr>
          <a:xfrm flipV="1">
            <a:off x="10365959" y="2952693"/>
            <a:ext cx="1650327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93F5DD6F-9673-454D-BDF0-1F982B847DF2}"/>
              </a:ext>
            </a:extLst>
          </p:cNvPr>
          <p:cNvCxnSpPr>
            <a:cxnSpLocks/>
          </p:cNvCxnSpPr>
          <p:nvPr/>
        </p:nvCxnSpPr>
        <p:spPr>
          <a:xfrm flipV="1">
            <a:off x="10365959" y="3834596"/>
            <a:ext cx="165032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14BAC209-E0CA-48BC-AF34-CAB20CFC3591}"/>
              </a:ext>
            </a:extLst>
          </p:cNvPr>
          <p:cNvSpPr txBox="1"/>
          <p:nvPr/>
        </p:nvSpPr>
        <p:spPr>
          <a:xfrm>
            <a:off x="10773911" y="2643152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data</a:t>
            </a:r>
            <a:endParaRPr kumimoji="1" lang="ja-JP" altLang="en-US" dirty="0"/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43B08E31-A894-4F8C-9212-CDA90C80B42B}"/>
              </a:ext>
            </a:extLst>
          </p:cNvPr>
          <p:cNvSpPr txBox="1"/>
          <p:nvPr/>
        </p:nvSpPr>
        <p:spPr>
          <a:xfrm>
            <a:off x="10773911" y="3525011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trigsum</a:t>
            </a:r>
            <a:endParaRPr kumimoji="1" lang="ja-JP" altLang="en-US" dirty="0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A79D094E-2157-4FC8-9CFF-59BE33DFE40F}"/>
              </a:ext>
            </a:extLst>
          </p:cNvPr>
          <p:cNvSpPr/>
          <p:nvPr/>
        </p:nvSpPr>
        <p:spPr>
          <a:xfrm>
            <a:off x="5987988" y="5263936"/>
            <a:ext cx="978827" cy="7855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/>
              <a:t>FPGA</a:t>
            </a:r>
          </a:p>
          <a:p>
            <a:pPr algn="ctr"/>
            <a:r>
              <a:rPr lang="en-US" altLang="ja-JP" sz="1600" b="1" dirty="0"/>
              <a:t>(R.H.)</a:t>
            </a:r>
            <a:endParaRPr kumimoji="1" lang="ja-JP" altLang="en-US" sz="1600" b="1" dirty="0"/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BD98C54E-B227-4979-8010-D44304BD7FE7}"/>
              </a:ext>
            </a:extLst>
          </p:cNvPr>
          <p:cNvCxnSpPr>
            <a:cxnSpLocks/>
          </p:cNvCxnSpPr>
          <p:nvPr/>
        </p:nvCxnSpPr>
        <p:spPr>
          <a:xfrm flipV="1">
            <a:off x="6744072" y="4717019"/>
            <a:ext cx="0" cy="546917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コネクタ: カギ線 75">
            <a:extLst>
              <a:ext uri="{FF2B5EF4-FFF2-40B4-BE49-F238E27FC236}">
                <a16:creationId xmlns:a16="http://schemas.microsoft.com/office/drawing/2014/main" id="{63ADC298-2993-42DE-8021-9A14E6CEBE3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996806" y="4994423"/>
            <a:ext cx="2454755" cy="454550"/>
          </a:xfrm>
          <a:prstGeom prst="bentConnector3">
            <a:avLst>
              <a:gd name="adj1" fmla="val 85884"/>
            </a:avLst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>
            <a:extLst>
              <a:ext uri="{FF2B5EF4-FFF2-40B4-BE49-F238E27FC236}">
                <a16:creationId xmlns:a16="http://schemas.microsoft.com/office/drawing/2014/main" id="{C23AB626-56A6-4C6E-BDBA-ED4F58F045F0}"/>
              </a:ext>
            </a:extLst>
          </p:cNvPr>
          <p:cNvCxnSpPr>
            <a:cxnSpLocks/>
          </p:cNvCxnSpPr>
          <p:nvPr/>
        </p:nvCxnSpPr>
        <p:spPr>
          <a:xfrm flipH="1">
            <a:off x="10383629" y="4779707"/>
            <a:ext cx="1607554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FF8BADFC-00F8-438D-A499-D2A16FF09989}"/>
              </a:ext>
            </a:extLst>
          </p:cNvPr>
          <p:cNvSpPr txBox="1"/>
          <p:nvPr/>
        </p:nvSpPr>
        <p:spPr>
          <a:xfrm>
            <a:off x="10773911" y="4452847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trig&amp;CTRL</a:t>
            </a:r>
            <a:endParaRPr kumimoji="1" lang="ja-JP" altLang="en-US" dirty="0"/>
          </a:p>
        </p:txBody>
      </p: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540BD2C7-86E1-48DA-A0FF-BFB7BC1CEF4F}"/>
              </a:ext>
            </a:extLst>
          </p:cNvPr>
          <p:cNvCxnSpPr>
            <a:cxnSpLocks/>
          </p:cNvCxnSpPr>
          <p:nvPr/>
        </p:nvCxnSpPr>
        <p:spPr>
          <a:xfrm>
            <a:off x="9908759" y="5111423"/>
            <a:ext cx="0" cy="457258"/>
          </a:xfrm>
          <a:prstGeom prst="straightConnector1">
            <a:avLst/>
          </a:prstGeom>
          <a:ln w="19050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フリーフォーム: 図形 86">
            <a:extLst>
              <a:ext uri="{FF2B5EF4-FFF2-40B4-BE49-F238E27FC236}">
                <a16:creationId xmlns:a16="http://schemas.microsoft.com/office/drawing/2014/main" id="{07D43F25-3D57-42F9-BABD-177F10F188C7}"/>
              </a:ext>
            </a:extLst>
          </p:cNvPr>
          <p:cNvSpPr/>
          <p:nvPr/>
        </p:nvSpPr>
        <p:spPr>
          <a:xfrm>
            <a:off x="1817883" y="4404304"/>
            <a:ext cx="7633675" cy="1918540"/>
          </a:xfrm>
          <a:custGeom>
            <a:avLst/>
            <a:gdLst>
              <a:gd name="connsiteX0" fmla="*/ 4876800 w 4876800"/>
              <a:gd name="connsiteY0" fmla="*/ 1646830 h 1646830"/>
              <a:gd name="connsiteX1" fmla="*/ 0 w 4876800"/>
              <a:gd name="connsiteY1" fmla="*/ 1646830 h 1646830"/>
              <a:gd name="connsiteX2" fmla="*/ 0 w 4876800"/>
              <a:gd name="connsiteY2" fmla="*/ 0 h 164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6800" h="1646830">
                <a:moveTo>
                  <a:pt x="4876800" y="1646830"/>
                </a:moveTo>
                <a:lnTo>
                  <a:pt x="0" y="164683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C22F5913-85FC-46B2-8C36-CF84165F8204}"/>
              </a:ext>
            </a:extLst>
          </p:cNvPr>
          <p:cNvSpPr txBox="1"/>
          <p:nvPr/>
        </p:nvSpPr>
        <p:spPr>
          <a:xfrm>
            <a:off x="2696294" y="6336032"/>
            <a:ext cx="1895071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slow control I2C</a:t>
            </a:r>
            <a:endParaRPr kumimoji="1" lang="ja-JP" altLang="en-US" dirty="0"/>
          </a:p>
        </p:txBody>
      </p: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97A2243F-EEE6-459E-ADEF-9BF510CB51DC}"/>
              </a:ext>
            </a:extLst>
          </p:cNvPr>
          <p:cNvCxnSpPr>
            <a:cxnSpLocks/>
          </p:cNvCxnSpPr>
          <p:nvPr/>
        </p:nvCxnSpPr>
        <p:spPr>
          <a:xfrm flipV="1">
            <a:off x="3952758" y="3445149"/>
            <a:ext cx="203224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>
            <a:extLst>
              <a:ext uri="{FF2B5EF4-FFF2-40B4-BE49-F238E27FC236}">
                <a16:creationId xmlns:a16="http://schemas.microsoft.com/office/drawing/2014/main" id="{253267F9-F3C2-4343-B378-917BE56C5AE1}"/>
              </a:ext>
            </a:extLst>
          </p:cNvPr>
          <p:cNvCxnSpPr>
            <a:cxnSpLocks/>
          </p:cNvCxnSpPr>
          <p:nvPr/>
        </p:nvCxnSpPr>
        <p:spPr>
          <a:xfrm>
            <a:off x="3948804" y="3960449"/>
            <a:ext cx="203224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06806BC7-0658-4815-988B-5D309075EF91}"/>
              </a:ext>
            </a:extLst>
          </p:cNvPr>
          <p:cNvSpPr txBox="1"/>
          <p:nvPr/>
        </p:nvSpPr>
        <p:spPr>
          <a:xfrm>
            <a:off x="4379917" y="2854569"/>
            <a:ext cx="138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data</a:t>
            </a:r>
          </a:p>
          <a:p>
            <a:r>
              <a:rPr lang="en-US" altLang="ja-JP" dirty="0"/>
              <a:t>(30 </a:t>
            </a:r>
            <a:r>
              <a:rPr lang="en-US" altLang="ja-JP" dirty="0" err="1"/>
              <a:t>eLinks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3B8B909-2425-47F8-8458-A42D4E818B5A}"/>
              </a:ext>
            </a:extLst>
          </p:cNvPr>
          <p:cNvSpPr txBox="1"/>
          <p:nvPr/>
        </p:nvSpPr>
        <p:spPr>
          <a:xfrm>
            <a:off x="4376790" y="3950946"/>
            <a:ext cx="1391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trigger sum</a:t>
            </a:r>
          </a:p>
          <a:p>
            <a:r>
              <a:rPr lang="en-US" altLang="ja-JP" dirty="0"/>
              <a:t>(30 </a:t>
            </a:r>
            <a:r>
              <a:rPr lang="en-US" altLang="ja-JP" dirty="0" err="1"/>
              <a:t>eLinks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514FCA5C-2A02-4660-BC11-E099FFC35BA1}"/>
              </a:ext>
            </a:extLst>
          </p:cNvPr>
          <p:cNvSpPr txBox="1"/>
          <p:nvPr/>
        </p:nvSpPr>
        <p:spPr>
          <a:xfrm>
            <a:off x="4631816" y="4850186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(re-)configuration</a:t>
            </a:r>
          </a:p>
        </p:txBody>
      </p:sp>
      <p:sp>
        <p:nvSpPr>
          <p:cNvPr id="106" name="フリーフォーム: 図形 105">
            <a:extLst>
              <a:ext uri="{FF2B5EF4-FFF2-40B4-BE49-F238E27FC236}">
                <a16:creationId xmlns:a16="http://schemas.microsoft.com/office/drawing/2014/main" id="{35B1CF5F-FFAE-4214-AE49-A6E9ACBFA30F}"/>
              </a:ext>
            </a:extLst>
          </p:cNvPr>
          <p:cNvSpPr/>
          <p:nvPr/>
        </p:nvSpPr>
        <p:spPr>
          <a:xfrm>
            <a:off x="8971271" y="4585205"/>
            <a:ext cx="462618" cy="1594540"/>
          </a:xfrm>
          <a:custGeom>
            <a:avLst/>
            <a:gdLst>
              <a:gd name="connsiteX0" fmla="*/ 491319 w 491319"/>
              <a:gd name="connsiteY0" fmla="*/ 0 h 1096370"/>
              <a:gd name="connsiteX1" fmla="*/ 0 w 491319"/>
              <a:gd name="connsiteY1" fmla="*/ 0 h 1096370"/>
              <a:gd name="connsiteX2" fmla="*/ 0 w 491319"/>
              <a:gd name="connsiteY2" fmla="*/ 1096370 h 109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1319" h="1096370">
                <a:moveTo>
                  <a:pt x="491319" y="0"/>
                </a:moveTo>
                <a:lnTo>
                  <a:pt x="0" y="0"/>
                </a:lnTo>
                <a:lnTo>
                  <a:pt x="0" y="1096370"/>
                </a:lnTo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フリーフォーム: 図形 106">
            <a:extLst>
              <a:ext uri="{FF2B5EF4-FFF2-40B4-BE49-F238E27FC236}">
                <a16:creationId xmlns:a16="http://schemas.microsoft.com/office/drawing/2014/main" id="{9605865E-50EE-40FD-9CAC-C403808BA272}"/>
              </a:ext>
            </a:extLst>
          </p:cNvPr>
          <p:cNvSpPr/>
          <p:nvPr/>
        </p:nvSpPr>
        <p:spPr>
          <a:xfrm>
            <a:off x="2292596" y="4388990"/>
            <a:ext cx="6678675" cy="1784878"/>
          </a:xfrm>
          <a:custGeom>
            <a:avLst/>
            <a:gdLst>
              <a:gd name="connsiteX0" fmla="*/ 4876800 w 4876800"/>
              <a:gd name="connsiteY0" fmla="*/ 1646830 h 1646830"/>
              <a:gd name="connsiteX1" fmla="*/ 0 w 4876800"/>
              <a:gd name="connsiteY1" fmla="*/ 1646830 h 1646830"/>
              <a:gd name="connsiteX2" fmla="*/ 0 w 4876800"/>
              <a:gd name="connsiteY2" fmla="*/ 0 h 164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76800" h="1646830">
                <a:moveTo>
                  <a:pt x="4876800" y="1646830"/>
                </a:moveTo>
                <a:lnTo>
                  <a:pt x="0" y="164683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accent6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3F050BC2-F31D-4FA8-9777-4DD08CBBC61F}"/>
              </a:ext>
            </a:extLst>
          </p:cNvPr>
          <p:cNvSpPr txBox="1"/>
          <p:nvPr/>
        </p:nvSpPr>
        <p:spPr>
          <a:xfrm>
            <a:off x="2680306" y="5760118"/>
            <a:ext cx="2861681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trigger/clock/fast control</a:t>
            </a:r>
            <a:endParaRPr kumimoji="1" lang="ja-JP" altLang="en-US" dirty="0"/>
          </a:p>
        </p:txBody>
      </p:sp>
      <p:sp>
        <p:nvSpPr>
          <p:cNvPr id="110" name="楕円 109">
            <a:extLst>
              <a:ext uri="{FF2B5EF4-FFF2-40B4-BE49-F238E27FC236}">
                <a16:creationId xmlns:a16="http://schemas.microsoft.com/office/drawing/2014/main" id="{D4080082-02D0-44F5-9AB7-EB3C59F66B5A}"/>
              </a:ext>
            </a:extLst>
          </p:cNvPr>
          <p:cNvSpPr/>
          <p:nvPr/>
        </p:nvSpPr>
        <p:spPr>
          <a:xfrm>
            <a:off x="8936717" y="4547634"/>
            <a:ext cx="72000" cy="720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12" name="直線矢印コネクタ 111">
            <a:extLst>
              <a:ext uri="{FF2B5EF4-FFF2-40B4-BE49-F238E27FC236}">
                <a16:creationId xmlns:a16="http://schemas.microsoft.com/office/drawing/2014/main" id="{7AAEC016-85A9-431B-9E7E-36130C6309CB}"/>
              </a:ext>
            </a:extLst>
          </p:cNvPr>
          <p:cNvCxnSpPr>
            <a:cxnSpLocks/>
          </p:cNvCxnSpPr>
          <p:nvPr/>
        </p:nvCxnSpPr>
        <p:spPr>
          <a:xfrm flipH="1">
            <a:off x="7810975" y="4585205"/>
            <a:ext cx="1607554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FD31BE5F-EE92-4860-AA87-3A501A944CA9}"/>
              </a:ext>
            </a:extLst>
          </p:cNvPr>
          <p:cNvSpPr txBox="1"/>
          <p:nvPr/>
        </p:nvSpPr>
        <p:spPr>
          <a:xfrm>
            <a:off x="7997268" y="2467925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 </a:t>
            </a:r>
            <a:r>
              <a:rPr kumimoji="1" lang="en-US" altLang="ja-JP" dirty="0" err="1"/>
              <a:t>eLinks</a:t>
            </a:r>
            <a:endParaRPr kumimoji="1" lang="ja-JP" altLang="en-US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27B2AB51-8CA0-4451-B980-9FD65E7A7D9C}"/>
              </a:ext>
            </a:extLst>
          </p:cNvPr>
          <p:cNvSpPr txBox="1"/>
          <p:nvPr/>
        </p:nvSpPr>
        <p:spPr>
          <a:xfrm>
            <a:off x="7997268" y="3345548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 </a:t>
            </a:r>
            <a:r>
              <a:rPr kumimoji="1" lang="en-US" altLang="ja-JP" dirty="0" err="1"/>
              <a:t>eLinks</a:t>
            </a:r>
            <a:endParaRPr kumimoji="1" lang="ja-JP" altLang="en-US" dirty="0"/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4C2383FF-EF2E-4193-BD6E-3109D74CAB11}"/>
              </a:ext>
            </a:extLst>
          </p:cNvPr>
          <p:cNvSpPr txBox="1"/>
          <p:nvPr/>
        </p:nvSpPr>
        <p:spPr>
          <a:xfrm>
            <a:off x="8971271" y="1345089"/>
            <a:ext cx="2792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7030A0"/>
                </a:solidFill>
              </a:rPr>
              <a:t>x6 for a module</a:t>
            </a:r>
          </a:p>
          <a:p>
            <a:r>
              <a:rPr lang="en-US" altLang="ja-JP" b="1" dirty="0">
                <a:solidFill>
                  <a:srgbClr val="7030A0"/>
                </a:solidFill>
              </a:rPr>
              <a:t>x6 x22 for whole </a:t>
            </a:r>
            <a:r>
              <a:rPr lang="en-US" altLang="ja-JP" b="1" dirty="0" err="1">
                <a:solidFill>
                  <a:srgbClr val="7030A0"/>
                </a:solidFill>
              </a:rPr>
              <a:t>FoCal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86B882E9-5A6B-4515-95F7-0DB4EB8DECEB}"/>
              </a:ext>
            </a:extLst>
          </p:cNvPr>
          <p:cNvSpPr txBox="1"/>
          <p:nvPr/>
        </p:nvSpPr>
        <p:spPr>
          <a:xfrm>
            <a:off x="10823159" y="476884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(fiber)</a:t>
            </a:r>
            <a:endParaRPr kumimoji="1" lang="ja-JP" altLang="en-US" dirty="0"/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1091390F-EF5C-4627-ABAD-B0D627DD0ED0}"/>
              </a:ext>
            </a:extLst>
          </p:cNvPr>
          <p:cNvSpPr txBox="1"/>
          <p:nvPr/>
        </p:nvSpPr>
        <p:spPr>
          <a:xfrm>
            <a:off x="10747055" y="382953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(fiber)</a:t>
            </a:r>
            <a:endParaRPr kumimoji="1" lang="ja-JP" altLang="en-US" dirty="0"/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2E7A12BA-CE28-4D1B-8656-0246CB3346A7}"/>
              </a:ext>
            </a:extLst>
          </p:cNvPr>
          <p:cNvSpPr txBox="1"/>
          <p:nvPr/>
        </p:nvSpPr>
        <p:spPr>
          <a:xfrm>
            <a:off x="10780829" y="293855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(fiber)</a:t>
            </a:r>
            <a:endParaRPr kumimoji="1" lang="ja-JP" altLang="en-US" dirty="0"/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EA9B6F45-39EF-4D63-A0AD-C54C75133DAA}"/>
              </a:ext>
            </a:extLst>
          </p:cNvPr>
          <p:cNvSpPr txBox="1"/>
          <p:nvPr/>
        </p:nvSpPr>
        <p:spPr>
          <a:xfrm>
            <a:off x="4814643" y="1777861"/>
            <a:ext cx="1620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7030A0"/>
                </a:solidFill>
              </a:rPr>
              <a:t>Aggregator 2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81" name="正方形/長方形 80">
            <a:extLst>
              <a:ext uri="{FF2B5EF4-FFF2-40B4-BE49-F238E27FC236}">
                <a16:creationId xmlns:a16="http://schemas.microsoft.com/office/drawing/2014/main" id="{FCA2099A-AB9E-4292-BC27-F7899E061684}"/>
              </a:ext>
            </a:extLst>
          </p:cNvPr>
          <p:cNvSpPr/>
          <p:nvPr/>
        </p:nvSpPr>
        <p:spPr>
          <a:xfrm>
            <a:off x="7700489" y="5539774"/>
            <a:ext cx="851515" cy="4888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 err="1"/>
              <a:t>VReg</a:t>
            </a:r>
            <a:r>
              <a:rPr kumimoji="1" lang="en-US" altLang="ja-JP" sz="1600" b="1" dirty="0"/>
              <a:t>.</a:t>
            </a:r>
            <a:endParaRPr kumimoji="1" lang="ja-JP" altLang="en-US" sz="1600" b="1" dirty="0"/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8FDA3E23-C4BC-4DDE-B9FE-E44084750EBE}"/>
              </a:ext>
            </a:extLst>
          </p:cNvPr>
          <p:cNvCxnSpPr>
            <a:cxnSpLocks/>
          </p:cNvCxnSpPr>
          <p:nvPr/>
        </p:nvCxnSpPr>
        <p:spPr>
          <a:xfrm flipH="1">
            <a:off x="8552004" y="5780471"/>
            <a:ext cx="909299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36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74271C-503A-488D-88CD-B38007D6C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To do as summary and comparison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1A19FF1-7978-419A-8E11-8491707A6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1" y="1217396"/>
            <a:ext cx="11669710" cy="5559976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/>
              <a:t>Aggregator ver.2 design … we </a:t>
            </a:r>
            <a:r>
              <a:rPr lang="en-US" altLang="ja-JP" dirty="0"/>
              <a:t>may go with keeping different solutions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ECONs</a:t>
            </a:r>
          </a:p>
          <a:p>
            <a:pPr lvl="1"/>
            <a:r>
              <a:rPr kumimoji="1" lang="en-US" altLang="ja-JP" dirty="0"/>
              <a:t>obtain and evaluate ECON-T first then ECON-D, probably with Saga setup?</a:t>
            </a:r>
          </a:p>
          <a:p>
            <a:pPr lvl="2"/>
            <a:r>
              <a:rPr kumimoji="1" lang="en-US" altLang="ja-JP" dirty="0"/>
              <a:t>300 ECON-T packaged available … some can be given to ALICE</a:t>
            </a:r>
          </a:p>
          <a:p>
            <a:pPr lvl="2"/>
            <a:r>
              <a:rPr kumimoji="1" lang="en-US" altLang="ja-JP" dirty="0"/>
              <a:t>ECON-T more production in a year and ECON-D production submission done</a:t>
            </a:r>
          </a:p>
          <a:p>
            <a:pPr marL="914400" lvl="2" indent="0">
              <a:buNone/>
            </a:pPr>
            <a:r>
              <a:rPr kumimoji="1" lang="en-US" altLang="ja-JP" dirty="0"/>
              <a:t>   (for final production, cost for wafer: $4600 for 200 chips </a:t>
            </a:r>
            <a:r>
              <a:rPr kumimoji="1" lang="en-US" altLang="ja-JP" dirty="0">
                <a:sym typeface="Wingdings" panose="05000000000000000000" pitchFamily="2" charset="2"/>
              </a:rPr>
              <a:t> </a:t>
            </a:r>
            <a:r>
              <a:rPr kumimoji="1" lang="en-US" altLang="ja-JP" dirty="0"/>
              <a:t>$2.4 /chip (+ packaging))</a:t>
            </a:r>
          </a:p>
          <a:p>
            <a:pPr lvl="1"/>
            <a:r>
              <a:rPr lang="en-US" altLang="ja-JP" dirty="0"/>
              <a:t>detail d</a:t>
            </a:r>
            <a:r>
              <a:rPr kumimoji="1" lang="en-US" altLang="ja-JP" dirty="0"/>
              <a:t>iscussion with CMS people and technical information transfer needed</a:t>
            </a:r>
          </a:p>
          <a:p>
            <a:pPr lvl="1"/>
            <a:r>
              <a:rPr kumimoji="1" lang="en-US" altLang="ja-JP" dirty="0"/>
              <a:t>can’t expect full support for board design, debugging, operation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(rad-hard) FPGA</a:t>
            </a:r>
          </a:p>
          <a:p>
            <a:pPr lvl="1"/>
            <a:r>
              <a:rPr kumimoji="1" lang="en-US" altLang="ja-JP" dirty="0"/>
              <a:t>investigation of rad-hard type or testing normal FPGA in radiation?</a:t>
            </a:r>
          </a:p>
          <a:p>
            <a:pPr lvl="1"/>
            <a:r>
              <a:rPr lang="en-US" altLang="ja-JP" dirty="0"/>
              <a:t>other than that, the easiest and quickest solution 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own digital ASIC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VDEC framework of university of Tokyo can be used</a:t>
            </a:r>
          </a:p>
          <a:p>
            <a:pPr lvl="1"/>
            <a:r>
              <a:rPr lang="en-US" altLang="ja-JP" dirty="0"/>
              <a:t>experienced people are there (Tsukuba, Saga, Nagasaki, and …)</a:t>
            </a:r>
          </a:p>
          <a:p>
            <a:pPr lvl="1"/>
            <a:r>
              <a:rPr lang="en-US" altLang="ja-JP" dirty="0"/>
              <a:t>problems is development time</a:t>
            </a:r>
          </a:p>
          <a:p>
            <a:pPr lvl="1"/>
            <a:r>
              <a:rPr lang="en-US" altLang="ja-JP" dirty="0"/>
              <a:t>not fully reconfigurable (except for parameters)</a:t>
            </a:r>
          </a:p>
          <a:p>
            <a:pPr lvl="1"/>
            <a:r>
              <a:rPr lang="en-US" altLang="ja-JP" dirty="0"/>
              <a:t>very good to have this experience for our future experiments</a:t>
            </a:r>
          </a:p>
          <a:p>
            <a:pPr lvl="1"/>
            <a:r>
              <a:rPr lang="en-US" altLang="ja-JP" dirty="0"/>
              <a:t>start prototyping by earning grant (its also investments for future)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n</a:t>
            </a:r>
            <a:r>
              <a:rPr kumimoji="1" lang="en-US" altLang="ja-JP" dirty="0"/>
              <a:t>o-aggregation</a:t>
            </a:r>
          </a:p>
          <a:p>
            <a:pPr lvl="1"/>
            <a:r>
              <a:rPr kumimoji="1" lang="en-US" altLang="ja-JP" dirty="0"/>
              <a:t>cost? … we need anyways more FPGAs for trigger data collection and more CRU for data reception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74E9914-4A87-4FBF-BFC0-33B42506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C983490-7B06-471C-9E72-5F11C468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21</a:t>
            </a:fld>
            <a:endParaRPr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2B31199-6118-4151-962E-31B18AF26144}"/>
              </a:ext>
            </a:extLst>
          </p:cNvPr>
          <p:cNvSpPr txBox="1">
            <a:spLocks/>
          </p:cNvSpPr>
          <p:nvPr/>
        </p:nvSpPr>
        <p:spPr>
          <a:xfrm>
            <a:off x="8184232" y="1168299"/>
            <a:ext cx="3996444" cy="5559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n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Wingdings 2" pitchFamily="18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Wingdings 2" pitchFamily="18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Wingdings 2" pitchFamily="18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Wingdings 2" pitchFamily="18" charset="2"/>
              <a:buChar char="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400" dirty="0"/>
              <a:t>Trigger processor</a:t>
            </a:r>
          </a:p>
          <a:p>
            <a:pPr lvl="1"/>
            <a:r>
              <a:rPr lang="en-US" altLang="ja-JP" sz="1400" dirty="0"/>
              <a:t>design fully deepens on readout solution of pad</a:t>
            </a:r>
          </a:p>
          <a:p>
            <a:pPr lvl="1"/>
            <a:r>
              <a:rPr lang="en-US" altLang="ja-JP" sz="1400" dirty="0"/>
              <a:t>looking for “many” input FPGA board</a:t>
            </a:r>
          </a:p>
          <a:p>
            <a:pPr lvl="1"/>
            <a:r>
              <a:rPr lang="en-US" altLang="ja-JP" sz="1400" dirty="0"/>
              <a:t>test implementation of logic</a:t>
            </a:r>
          </a:p>
          <a:p>
            <a:pPr lvl="1"/>
            <a:r>
              <a:rPr lang="en-US" altLang="ja-JP" sz="1400" dirty="0"/>
              <a:t>simulation of trigger performance</a:t>
            </a:r>
          </a:p>
        </p:txBody>
      </p:sp>
    </p:spTree>
    <p:extLst>
      <p:ext uri="{BB962C8B-B14F-4D97-AF65-F5344CB8AC3E}">
        <p14:creationId xmlns:p14="http://schemas.microsoft.com/office/powerpoint/2010/main" val="12644252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>
            <a:extLst>
              <a:ext uri="{FF2B5EF4-FFF2-40B4-BE49-F238E27FC236}">
                <a16:creationId xmlns:a16="http://schemas.microsoft.com/office/drawing/2014/main" id="{B048B14E-B280-46A6-B403-6897FBFAB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31E662C-8D88-4D67-9FA3-A3E5E0FD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9E45166-8D48-4EDE-BAD1-3824176C796A}"/>
              </a:ext>
            </a:extLst>
          </p:cNvPr>
          <p:cNvSpPr txBox="1"/>
          <p:nvPr/>
        </p:nvSpPr>
        <p:spPr>
          <a:xfrm>
            <a:off x="3035660" y="3212976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5127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1F2F24-22B3-4290-B9CA-803B983D1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Busy violation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8ECA1E-F8FF-4939-A713-0FB4FEC60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0" y="1217396"/>
            <a:ext cx="11856659" cy="4351337"/>
          </a:xfrm>
        </p:spPr>
        <p:txBody>
          <a:bodyPr/>
          <a:lstStyle/>
          <a:p>
            <a:r>
              <a:rPr lang="en-US" altLang="ja-JP" dirty="0"/>
              <a:t>ALPIDE has three “buffer depth”, w/o busy protection, data size depends on occupancy</a:t>
            </a:r>
          </a:p>
          <a:p>
            <a:r>
              <a:rPr lang="en-US" altLang="ja-JP" dirty="0"/>
              <a:t>too high trigger rate will cause busy violation (buffer full but received trigger)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F45803-F5B6-4C08-9525-5DDAA1FD0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D8128BD-3D75-47E3-AD89-1F19E2E75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96" y="2312876"/>
            <a:ext cx="10709457" cy="4284476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333F09A-1580-4217-A534-EA19B51EA615}"/>
              </a:ext>
            </a:extLst>
          </p:cNvPr>
          <p:cNvSpPr/>
          <p:nvPr/>
        </p:nvSpPr>
        <p:spPr>
          <a:xfrm>
            <a:off x="5290896" y="6381328"/>
            <a:ext cx="5732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dirty="0"/>
              <a:t>preliminary result from Max </a:t>
            </a:r>
            <a:r>
              <a:rPr lang="ja-JP" altLang="en-US" sz="1400" dirty="0">
                <a:hlinkClick r:id="rId3"/>
              </a:rPr>
              <a:t>https://indico.cern.ch/event/1166784/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894544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Detail trigger scheme (yet an idea)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04C44A-1804-4B2A-BD9D-1C24A23B2DDF}"/>
              </a:ext>
            </a:extLst>
          </p:cNvPr>
          <p:cNvSpPr txBox="1"/>
          <p:nvPr/>
        </p:nvSpPr>
        <p:spPr>
          <a:xfrm>
            <a:off x="1302059" y="6505677"/>
            <a:ext cx="95878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advantage: </a:t>
            </a:r>
            <a:r>
              <a:rPr kumimoji="1" lang="en-US" altLang="ja-JP" sz="1600" dirty="0"/>
              <a:t>full flexibility on choice of global trigger / ROI elements (matter of wiring and firmware)</a:t>
            </a:r>
            <a:endParaRPr kumimoji="1" lang="ja-JP" altLang="en-US" sz="1600" dirty="0"/>
          </a:p>
        </p:txBody>
      </p:sp>
      <p:sp>
        <p:nvSpPr>
          <p:cNvPr id="138" name="フリーフォーム: 図形 263">
            <a:extLst>
              <a:ext uri="{FF2B5EF4-FFF2-40B4-BE49-F238E27FC236}">
                <a16:creationId xmlns:a16="http://schemas.microsoft.com/office/drawing/2014/main" id="{641F721E-F7B2-47DD-80EF-E5A9E00D1222}"/>
              </a:ext>
            </a:extLst>
          </p:cNvPr>
          <p:cNvSpPr/>
          <p:nvPr/>
        </p:nvSpPr>
        <p:spPr>
          <a:xfrm>
            <a:off x="5211994" y="2854358"/>
            <a:ext cx="819646" cy="102788"/>
          </a:xfrm>
          <a:custGeom>
            <a:avLst/>
            <a:gdLst>
              <a:gd name="connsiteX0" fmla="*/ 0 w 313717"/>
              <a:gd name="connsiteY0" fmla="*/ 0 h 72958"/>
              <a:gd name="connsiteX1" fmla="*/ 240759 w 313717"/>
              <a:gd name="connsiteY1" fmla="*/ 0 h 72958"/>
              <a:gd name="connsiteX2" fmla="*/ 313717 w 313717"/>
              <a:gd name="connsiteY2" fmla="*/ 72958 h 7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717" h="72958">
                <a:moveTo>
                  <a:pt x="0" y="0"/>
                </a:moveTo>
                <a:lnTo>
                  <a:pt x="240759" y="0"/>
                </a:lnTo>
                <a:lnTo>
                  <a:pt x="313717" y="72958"/>
                </a:lnTo>
              </a:path>
            </a:pathLst>
          </a:cu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139" name="正方形/長方形 138"/>
          <p:cNvSpPr/>
          <p:nvPr/>
        </p:nvSpPr>
        <p:spPr>
          <a:xfrm>
            <a:off x="229258" y="1939954"/>
            <a:ext cx="1872208" cy="24205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err="1">
                <a:solidFill>
                  <a:schemeClr val="tx1"/>
                </a:solidFill>
              </a:rPr>
              <a:t>EPad</a:t>
            </a:r>
            <a:r>
              <a:rPr lang="en-US" altLang="ja-JP" dirty="0">
                <a:solidFill>
                  <a:schemeClr val="tx1"/>
                </a:solidFill>
              </a:rPr>
              <a:t> (&amp;</a:t>
            </a:r>
            <a:r>
              <a:rPr lang="en-US" altLang="ja-JP" dirty="0" err="1">
                <a:solidFill>
                  <a:schemeClr val="tx1"/>
                </a:solidFill>
              </a:rPr>
              <a:t>HCal</a:t>
            </a:r>
            <a:r>
              <a:rPr lang="en-US" altLang="ja-JP" dirty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5 tower mod.</a:t>
            </a:r>
          </a:p>
          <a:p>
            <a:pPr algn="ctr"/>
            <a:r>
              <a:rPr lang="en-US" altLang="ja-JP" sz="1200" dirty="0">
                <a:solidFill>
                  <a:schemeClr val="tx1"/>
                </a:solidFill>
              </a:rPr>
              <a:t>90 HGCROCs</a:t>
            </a: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</p:txBody>
      </p:sp>
      <p:sp>
        <p:nvSpPr>
          <p:cNvPr id="140" name="正方形/長方形 139"/>
          <p:cNvSpPr/>
          <p:nvPr/>
        </p:nvSpPr>
        <p:spPr>
          <a:xfrm>
            <a:off x="9800152" y="5492589"/>
            <a:ext cx="1414140" cy="6758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CRUs</a:t>
            </a:r>
            <a:endParaRPr kumimoji="1" lang="ja-JP" altLang="en-US" dirty="0"/>
          </a:p>
        </p:txBody>
      </p:sp>
      <p:sp>
        <p:nvSpPr>
          <p:cNvPr id="141" name="正方形/長方形 140"/>
          <p:cNvSpPr/>
          <p:nvPr/>
        </p:nvSpPr>
        <p:spPr>
          <a:xfrm>
            <a:off x="8956478" y="1658963"/>
            <a:ext cx="2257813" cy="1137308"/>
          </a:xfrm>
          <a:prstGeom prst="rect">
            <a:avLst/>
          </a:prstGeom>
          <a:solidFill>
            <a:srgbClr val="FF7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FTP</a:t>
            </a:r>
          </a:p>
          <a:p>
            <a:pPr algn="ctr"/>
            <a:r>
              <a:rPr kumimoji="1" lang="en-US" altLang="ja-JP" sz="1200" dirty="0"/>
              <a:t>(</a:t>
            </a:r>
            <a:r>
              <a:rPr kumimoji="1" lang="en-US" altLang="ja-JP" sz="1200" dirty="0" err="1"/>
              <a:t>FoCal</a:t>
            </a:r>
            <a:r>
              <a:rPr kumimoji="1" lang="en-US" altLang="ja-JP" sz="1200" dirty="0"/>
              <a:t> Trigger Processor)</a:t>
            </a:r>
            <a:endParaRPr kumimoji="1" lang="ja-JP" altLang="en-US" sz="1200" dirty="0"/>
          </a:p>
        </p:txBody>
      </p:sp>
      <p:sp>
        <p:nvSpPr>
          <p:cNvPr id="142" name="正方形/長方形 141"/>
          <p:cNvSpPr/>
          <p:nvPr/>
        </p:nvSpPr>
        <p:spPr>
          <a:xfrm>
            <a:off x="229258" y="5418329"/>
            <a:ext cx="1872208" cy="8280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solidFill>
                  <a:schemeClr val="tx1"/>
                </a:solidFill>
              </a:rPr>
              <a:t>PIXEL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649910" y="1146610"/>
            <a:ext cx="21996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trigger sum stream</a:t>
            </a:r>
            <a:br>
              <a:rPr kumimoji="1" lang="en-US" altLang="ja-JP" sz="1000" dirty="0"/>
            </a:br>
            <a:r>
              <a:rPr lang="en-US" altLang="ja-JP" sz="1000" dirty="0"/>
              <a:t>~1280 bps x 180 links (wire, 5m)</a:t>
            </a:r>
          </a:p>
          <a:p>
            <a:r>
              <a:rPr lang="en-US" altLang="ja-JP" sz="1000" dirty="0"/>
              <a:t>data output stream</a:t>
            </a:r>
          </a:p>
          <a:p>
            <a:r>
              <a:rPr lang="en-US" altLang="ja-JP" sz="1000" dirty="0"/>
              <a:t>~1280 Gbps x 180 links (wire, 5m)</a:t>
            </a:r>
          </a:p>
        </p:txBody>
      </p:sp>
      <p:cxnSp>
        <p:nvCxnSpPr>
          <p:cNvPr id="144" name="直線矢印コネクタ 143"/>
          <p:cNvCxnSpPr>
            <a:cxnSpLocks/>
          </p:cNvCxnSpPr>
          <p:nvPr/>
        </p:nvCxnSpPr>
        <p:spPr>
          <a:xfrm>
            <a:off x="2099955" y="5958389"/>
            <a:ext cx="1799123" cy="0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44"/>
          <p:cNvCxnSpPr>
            <a:cxnSpLocks/>
          </p:cNvCxnSpPr>
          <p:nvPr/>
        </p:nvCxnSpPr>
        <p:spPr>
          <a:xfrm flipH="1">
            <a:off x="2107772" y="5678280"/>
            <a:ext cx="179130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テキスト ボックス 145"/>
          <p:cNvSpPr txBox="1"/>
          <p:nvPr/>
        </p:nvSpPr>
        <p:spPr>
          <a:xfrm>
            <a:off x="2208274" y="5445578"/>
            <a:ext cx="1582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pre-trigger decision</a:t>
            </a:r>
            <a:br>
              <a:rPr lang="en-US" altLang="ja-JP" sz="1200" dirty="0"/>
            </a:br>
            <a:r>
              <a:rPr lang="en-US" altLang="ja-JP" sz="1200" dirty="0"/>
              <a:t>within 1200 ns</a:t>
            </a:r>
            <a:endParaRPr kumimoji="1" lang="ja-JP" altLang="en-US" sz="1200" dirty="0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2212356" y="5924309"/>
            <a:ext cx="1527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pre-triggered data</a:t>
            </a:r>
            <a:endParaRPr kumimoji="1" lang="ja-JP" altLang="en-US" sz="1200" dirty="0"/>
          </a:p>
        </p:txBody>
      </p:sp>
      <p:cxnSp>
        <p:nvCxnSpPr>
          <p:cNvPr id="150" name="直線矢印コネクタ 149"/>
          <p:cNvCxnSpPr>
            <a:cxnSpLocks/>
          </p:cNvCxnSpPr>
          <p:nvPr/>
        </p:nvCxnSpPr>
        <p:spPr>
          <a:xfrm>
            <a:off x="5208390" y="6021288"/>
            <a:ext cx="4591762" cy="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正方形/長方形 150">
            <a:extLst>
              <a:ext uri="{FF2B5EF4-FFF2-40B4-BE49-F238E27FC236}">
                <a16:creationId xmlns:a16="http://schemas.microsoft.com/office/drawing/2014/main" id="{4E3E93EF-560C-4F42-AC13-0B3D5192DDAD}"/>
              </a:ext>
            </a:extLst>
          </p:cNvPr>
          <p:cNvSpPr/>
          <p:nvPr/>
        </p:nvSpPr>
        <p:spPr>
          <a:xfrm>
            <a:off x="5879975" y="1366753"/>
            <a:ext cx="1368153" cy="833453"/>
          </a:xfrm>
          <a:prstGeom prst="rect">
            <a:avLst/>
          </a:prstGeom>
          <a:solidFill>
            <a:srgbClr val="FF78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Local Trigger</a:t>
            </a:r>
          </a:p>
          <a:p>
            <a:pPr algn="ctr"/>
            <a:r>
              <a:rPr lang="en-US" altLang="ja-JP" sz="1400" b="1" dirty="0"/>
              <a:t>Concentrator</a:t>
            </a:r>
          </a:p>
        </p:txBody>
      </p:sp>
      <p:cxnSp>
        <p:nvCxnSpPr>
          <p:cNvPr id="152" name="直線矢印コネクタ 151">
            <a:extLst>
              <a:ext uri="{FF2B5EF4-FFF2-40B4-BE49-F238E27FC236}">
                <a16:creationId xmlns:a16="http://schemas.microsoft.com/office/drawing/2014/main" id="{C9F4617C-A9B7-4DF1-8D3A-F1EB0F3DEAEC}"/>
              </a:ext>
            </a:extLst>
          </p:cNvPr>
          <p:cNvCxnSpPr>
            <a:cxnSpLocks/>
          </p:cNvCxnSpPr>
          <p:nvPr/>
        </p:nvCxnSpPr>
        <p:spPr>
          <a:xfrm>
            <a:off x="346980" y="1583920"/>
            <a:ext cx="3600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矢印コネクタ 153">
            <a:extLst>
              <a:ext uri="{FF2B5EF4-FFF2-40B4-BE49-F238E27FC236}">
                <a16:creationId xmlns:a16="http://schemas.microsoft.com/office/drawing/2014/main" id="{7C9428A7-C462-4E0D-8E4E-D8B3464051EE}"/>
              </a:ext>
            </a:extLst>
          </p:cNvPr>
          <p:cNvCxnSpPr>
            <a:cxnSpLocks/>
          </p:cNvCxnSpPr>
          <p:nvPr/>
        </p:nvCxnSpPr>
        <p:spPr>
          <a:xfrm>
            <a:off x="346980" y="1286667"/>
            <a:ext cx="36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5" name="グループ化 154">
            <a:extLst>
              <a:ext uri="{FF2B5EF4-FFF2-40B4-BE49-F238E27FC236}">
                <a16:creationId xmlns:a16="http://schemas.microsoft.com/office/drawing/2014/main" id="{886A3FDC-F892-4472-BEA6-0E2CD72AA4BE}"/>
              </a:ext>
            </a:extLst>
          </p:cNvPr>
          <p:cNvGrpSpPr/>
          <p:nvPr/>
        </p:nvGrpSpPr>
        <p:grpSpPr>
          <a:xfrm>
            <a:off x="2099955" y="2056729"/>
            <a:ext cx="3101211" cy="509971"/>
            <a:chOff x="2099556" y="1914514"/>
            <a:chExt cx="3101211" cy="509971"/>
          </a:xfrm>
        </p:grpSpPr>
        <p:sp>
          <p:nvSpPr>
            <p:cNvPr id="156" name="正方形/長方形 155"/>
            <p:cNvSpPr/>
            <p:nvPr/>
          </p:nvSpPr>
          <p:spPr>
            <a:xfrm>
              <a:off x="3899756" y="1920129"/>
              <a:ext cx="1301011" cy="4031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b="1" dirty="0"/>
                <a:t>Aggregator2</a:t>
              </a:r>
            </a:p>
          </p:txBody>
        </p:sp>
        <p:cxnSp>
          <p:nvCxnSpPr>
            <p:cNvPr id="157" name="直線矢印コネクタ 156"/>
            <p:cNvCxnSpPr>
              <a:cxnSpLocks/>
            </p:cNvCxnSpPr>
            <p:nvPr/>
          </p:nvCxnSpPr>
          <p:spPr>
            <a:xfrm flipV="1">
              <a:off x="2099556" y="1985044"/>
              <a:ext cx="1800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線矢印コネクタ 157"/>
            <p:cNvCxnSpPr>
              <a:cxnSpLocks/>
            </p:cNvCxnSpPr>
            <p:nvPr/>
          </p:nvCxnSpPr>
          <p:spPr>
            <a:xfrm>
              <a:off x="2099556" y="2226993"/>
              <a:ext cx="180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直線矢印コネクタ 158"/>
            <p:cNvCxnSpPr>
              <a:cxnSpLocks/>
            </p:cNvCxnSpPr>
            <p:nvPr/>
          </p:nvCxnSpPr>
          <p:spPr>
            <a:xfrm flipH="1" flipV="1">
              <a:off x="2099756" y="2122392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テキスト ボックス 159">
              <a:extLst>
                <a:ext uri="{FF2B5EF4-FFF2-40B4-BE49-F238E27FC236}">
                  <a16:creationId xmlns:a16="http://schemas.microsoft.com/office/drawing/2014/main" id="{022D0E8D-A86F-4E7B-B8FC-8683C98424AF}"/>
                </a:ext>
              </a:extLst>
            </p:cNvPr>
            <p:cNvSpPr txBox="1"/>
            <p:nvPr/>
          </p:nvSpPr>
          <p:spPr>
            <a:xfrm>
              <a:off x="2338101" y="1946036"/>
              <a:ext cx="2586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/>
                <a:t>40</a:t>
              </a:r>
              <a:endParaRPr kumimoji="1" lang="ja-JP" altLang="en-US" sz="900" dirty="0"/>
            </a:p>
          </p:txBody>
        </p:sp>
        <p:cxnSp>
          <p:nvCxnSpPr>
            <p:cNvPr id="161" name="直線コネクタ 160">
              <a:extLst>
                <a:ext uri="{FF2B5EF4-FFF2-40B4-BE49-F238E27FC236}">
                  <a16:creationId xmlns:a16="http://schemas.microsoft.com/office/drawing/2014/main" id="{71E88471-235D-4032-8468-BC4CD0E191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6836" y="1914514"/>
              <a:ext cx="87973" cy="1391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テキスト ボックス 161">
              <a:extLst>
                <a:ext uri="{FF2B5EF4-FFF2-40B4-BE49-F238E27FC236}">
                  <a16:creationId xmlns:a16="http://schemas.microsoft.com/office/drawing/2014/main" id="{912323B5-8528-4118-8EA6-B428B9BAED5A}"/>
                </a:ext>
              </a:extLst>
            </p:cNvPr>
            <p:cNvSpPr txBox="1"/>
            <p:nvPr/>
          </p:nvSpPr>
          <p:spPr>
            <a:xfrm>
              <a:off x="2338101" y="2193653"/>
              <a:ext cx="2586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/>
                <a:t>40</a:t>
              </a:r>
              <a:endParaRPr kumimoji="1" lang="ja-JP" altLang="en-US" sz="900" dirty="0"/>
            </a:p>
          </p:txBody>
        </p:sp>
        <p:cxnSp>
          <p:nvCxnSpPr>
            <p:cNvPr id="163" name="直線コネクタ 162">
              <a:extLst>
                <a:ext uri="{FF2B5EF4-FFF2-40B4-BE49-F238E27FC236}">
                  <a16:creationId xmlns:a16="http://schemas.microsoft.com/office/drawing/2014/main" id="{1C46FB54-604C-46E0-83C7-50A31D70B2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6836" y="2162131"/>
              <a:ext cx="87973" cy="1391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グループ化 163">
            <a:extLst>
              <a:ext uri="{FF2B5EF4-FFF2-40B4-BE49-F238E27FC236}">
                <a16:creationId xmlns:a16="http://schemas.microsoft.com/office/drawing/2014/main" id="{34EBAEB6-B96F-43FC-AE3D-FF046BDF2437}"/>
              </a:ext>
            </a:extLst>
          </p:cNvPr>
          <p:cNvGrpSpPr/>
          <p:nvPr/>
        </p:nvGrpSpPr>
        <p:grpSpPr>
          <a:xfrm>
            <a:off x="2099955" y="2533917"/>
            <a:ext cx="3101211" cy="509971"/>
            <a:chOff x="2099556" y="1914514"/>
            <a:chExt cx="3101211" cy="509971"/>
          </a:xfrm>
        </p:grpSpPr>
        <p:sp>
          <p:nvSpPr>
            <p:cNvPr id="165" name="正方形/長方形 164">
              <a:extLst>
                <a:ext uri="{FF2B5EF4-FFF2-40B4-BE49-F238E27FC236}">
                  <a16:creationId xmlns:a16="http://schemas.microsoft.com/office/drawing/2014/main" id="{DB6D5A55-624B-4A9C-8A59-C9A9151F223C}"/>
                </a:ext>
              </a:extLst>
            </p:cNvPr>
            <p:cNvSpPr/>
            <p:nvPr/>
          </p:nvSpPr>
          <p:spPr>
            <a:xfrm>
              <a:off x="3899756" y="1920129"/>
              <a:ext cx="1301011" cy="4031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400" b="1" dirty="0"/>
            </a:p>
            <a:p>
              <a:pPr algn="ctr"/>
              <a:endParaRPr lang="en-US" altLang="ja-JP" sz="1400" b="1" dirty="0"/>
            </a:p>
          </p:txBody>
        </p:sp>
        <p:cxnSp>
          <p:nvCxnSpPr>
            <p:cNvPr id="166" name="直線矢印コネクタ 165">
              <a:extLst>
                <a:ext uri="{FF2B5EF4-FFF2-40B4-BE49-F238E27FC236}">
                  <a16:creationId xmlns:a16="http://schemas.microsoft.com/office/drawing/2014/main" id="{55F660F5-B7D9-4649-A34C-D50F2EA5E4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9556" y="1985044"/>
              <a:ext cx="1800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矢印コネクタ 166">
              <a:extLst>
                <a:ext uri="{FF2B5EF4-FFF2-40B4-BE49-F238E27FC236}">
                  <a16:creationId xmlns:a16="http://schemas.microsoft.com/office/drawing/2014/main" id="{65477915-0EFC-47AD-A718-D62CF01A89F5}"/>
                </a:ext>
              </a:extLst>
            </p:cNvPr>
            <p:cNvCxnSpPr>
              <a:cxnSpLocks/>
            </p:cNvCxnSpPr>
            <p:nvPr/>
          </p:nvCxnSpPr>
          <p:spPr>
            <a:xfrm>
              <a:off x="2099556" y="2226993"/>
              <a:ext cx="18000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線矢印コネクタ 167">
              <a:extLst>
                <a:ext uri="{FF2B5EF4-FFF2-40B4-BE49-F238E27FC236}">
                  <a16:creationId xmlns:a16="http://schemas.microsoft.com/office/drawing/2014/main" id="{F9C91543-CBC8-4BC9-B248-6EE5B98145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9756" y="2122392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テキスト ボックス 170">
              <a:extLst>
                <a:ext uri="{FF2B5EF4-FFF2-40B4-BE49-F238E27FC236}">
                  <a16:creationId xmlns:a16="http://schemas.microsoft.com/office/drawing/2014/main" id="{CEEE4270-D612-4E94-B2C7-8DEB8AFAF509}"/>
                </a:ext>
              </a:extLst>
            </p:cNvPr>
            <p:cNvSpPr txBox="1"/>
            <p:nvPr/>
          </p:nvSpPr>
          <p:spPr>
            <a:xfrm>
              <a:off x="2338101" y="1946036"/>
              <a:ext cx="2586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/>
                <a:t>40</a:t>
              </a:r>
              <a:endParaRPr kumimoji="1" lang="ja-JP" altLang="en-US" sz="900" dirty="0"/>
            </a:p>
          </p:txBody>
        </p:sp>
        <p:cxnSp>
          <p:nvCxnSpPr>
            <p:cNvPr id="176" name="直線コネクタ 175">
              <a:extLst>
                <a:ext uri="{FF2B5EF4-FFF2-40B4-BE49-F238E27FC236}">
                  <a16:creationId xmlns:a16="http://schemas.microsoft.com/office/drawing/2014/main" id="{510EBB1B-81E3-4959-B7BA-41030F8F19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6836" y="1914514"/>
              <a:ext cx="87973" cy="1391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テキスト ボックス 176">
              <a:extLst>
                <a:ext uri="{FF2B5EF4-FFF2-40B4-BE49-F238E27FC236}">
                  <a16:creationId xmlns:a16="http://schemas.microsoft.com/office/drawing/2014/main" id="{51A4950B-47BF-4109-AF44-49FEA4E6D322}"/>
                </a:ext>
              </a:extLst>
            </p:cNvPr>
            <p:cNvSpPr txBox="1"/>
            <p:nvPr/>
          </p:nvSpPr>
          <p:spPr>
            <a:xfrm>
              <a:off x="2338101" y="2193653"/>
              <a:ext cx="2586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/>
                <a:t>40</a:t>
              </a:r>
              <a:endParaRPr kumimoji="1" lang="ja-JP" altLang="en-US" sz="900" dirty="0"/>
            </a:p>
          </p:txBody>
        </p:sp>
        <p:cxnSp>
          <p:nvCxnSpPr>
            <p:cNvPr id="178" name="直線コネクタ 177">
              <a:extLst>
                <a:ext uri="{FF2B5EF4-FFF2-40B4-BE49-F238E27FC236}">
                  <a16:creationId xmlns:a16="http://schemas.microsoft.com/office/drawing/2014/main" id="{7ACBEF26-039A-40D2-B687-2BDA3932E4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6836" y="2162131"/>
              <a:ext cx="87973" cy="1391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9" name="グループ化 178">
            <a:extLst>
              <a:ext uri="{FF2B5EF4-FFF2-40B4-BE49-F238E27FC236}">
                <a16:creationId xmlns:a16="http://schemas.microsoft.com/office/drawing/2014/main" id="{BD17FC4A-8A70-4BB4-8969-5C4AC73E2B38}"/>
              </a:ext>
            </a:extLst>
          </p:cNvPr>
          <p:cNvGrpSpPr/>
          <p:nvPr/>
        </p:nvGrpSpPr>
        <p:grpSpPr>
          <a:xfrm>
            <a:off x="2099955" y="3011105"/>
            <a:ext cx="3101211" cy="509971"/>
            <a:chOff x="2099556" y="1914514"/>
            <a:chExt cx="3101211" cy="509971"/>
          </a:xfrm>
        </p:grpSpPr>
        <p:sp>
          <p:nvSpPr>
            <p:cNvPr id="180" name="正方形/長方形 179">
              <a:extLst>
                <a:ext uri="{FF2B5EF4-FFF2-40B4-BE49-F238E27FC236}">
                  <a16:creationId xmlns:a16="http://schemas.microsoft.com/office/drawing/2014/main" id="{D2B76757-A33C-4C1A-BC2A-AC1C98D7A4AA}"/>
                </a:ext>
              </a:extLst>
            </p:cNvPr>
            <p:cNvSpPr/>
            <p:nvPr/>
          </p:nvSpPr>
          <p:spPr>
            <a:xfrm>
              <a:off x="3899756" y="1920129"/>
              <a:ext cx="1301011" cy="4031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400" b="1" dirty="0"/>
            </a:p>
          </p:txBody>
        </p:sp>
        <p:cxnSp>
          <p:nvCxnSpPr>
            <p:cNvPr id="182" name="直線矢印コネクタ 181">
              <a:extLst>
                <a:ext uri="{FF2B5EF4-FFF2-40B4-BE49-F238E27FC236}">
                  <a16:creationId xmlns:a16="http://schemas.microsoft.com/office/drawing/2014/main" id="{D7A0D08F-7AFA-4BDD-AA60-F65F5615F2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9556" y="1985044"/>
              <a:ext cx="1800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矢印コネクタ 182">
              <a:extLst>
                <a:ext uri="{FF2B5EF4-FFF2-40B4-BE49-F238E27FC236}">
                  <a16:creationId xmlns:a16="http://schemas.microsoft.com/office/drawing/2014/main" id="{B0481AD3-2A2D-4BE2-A73E-00519946E950}"/>
                </a:ext>
              </a:extLst>
            </p:cNvPr>
            <p:cNvCxnSpPr>
              <a:cxnSpLocks/>
            </p:cNvCxnSpPr>
            <p:nvPr/>
          </p:nvCxnSpPr>
          <p:spPr>
            <a:xfrm>
              <a:off x="2099556" y="2226993"/>
              <a:ext cx="1800000" cy="0"/>
            </a:xfrm>
            <a:prstGeom prst="straightConnector1">
              <a:avLst/>
            </a:prstGeom>
            <a:ln w="38100">
              <a:solidFill>
                <a:srgbClr val="FFC8C8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矢印コネクタ 186">
              <a:extLst>
                <a:ext uri="{FF2B5EF4-FFF2-40B4-BE49-F238E27FC236}">
                  <a16:creationId xmlns:a16="http://schemas.microsoft.com/office/drawing/2014/main" id="{668553A8-B3FA-4DC7-8B71-1EFB4EDE9A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9756" y="2122392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テキスト ボックス 198">
              <a:extLst>
                <a:ext uri="{FF2B5EF4-FFF2-40B4-BE49-F238E27FC236}">
                  <a16:creationId xmlns:a16="http://schemas.microsoft.com/office/drawing/2014/main" id="{B3EFB227-4C38-4B57-99B9-123514262469}"/>
                </a:ext>
              </a:extLst>
            </p:cNvPr>
            <p:cNvSpPr txBox="1"/>
            <p:nvPr/>
          </p:nvSpPr>
          <p:spPr>
            <a:xfrm>
              <a:off x="2338101" y="1946036"/>
              <a:ext cx="2586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/>
                <a:t>40</a:t>
              </a:r>
              <a:endParaRPr kumimoji="1" lang="ja-JP" altLang="en-US" sz="900" dirty="0"/>
            </a:p>
          </p:txBody>
        </p:sp>
        <p:cxnSp>
          <p:nvCxnSpPr>
            <p:cNvPr id="214" name="直線コネクタ 213">
              <a:extLst>
                <a:ext uri="{FF2B5EF4-FFF2-40B4-BE49-F238E27FC236}">
                  <a16:creationId xmlns:a16="http://schemas.microsoft.com/office/drawing/2014/main" id="{3112266C-185D-49FF-9C8B-939DB112C9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6836" y="1914514"/>
              <a:ext cx="87973" cy="1391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テキスト ボックス 215">
              <a:extLst>
                <a:ext uri="{FF2B5EF4-FFF2-40B4-BE49-F238E27FC236}">
                  <a16:creationId xmlns:a16="http://schemas.microsoft.com/office/drawing/2014/main" id="{F32CE68E-DDD3-47DD-8F7E-4B2BDB3D2954}"/>
                </a:ext>
              </a:extLst>
            </p:cNvPr>
            <p:cNvSpPr txBox="1"/>
            <p:nvPr/>
          </p:nvSpPr>
          <p:spPr>
            <a:xfrm>
              <a:off x="2338101" y="2193653"/>
              <a:ext cx="2586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/>
                <a:t>40</a:t>
              </a:r>
              <a:endParaRPr kumimoji="1" lang="ja-JP" altLang="en-US" sz="900" dirty="0"/>
            </a:p>
          </p:txBody>
        </p:sp>
        <p:cxnSp>
          <p:nvCxnSpPr>
            <p:cNvPr id="217" name="直線コネクタ 216">
              <a:extLst>
                <a:ext uri="{FF2B5EF4-FFF2-40B4-BE49-F238E27FC236}">
                  <a16:creationId xmlns:a16="http://schemas.microsoft.com/office/drawing/2014/main" id="{1FB30016-30E5-4261-B8FA-FB5B626D29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6836" y="2162131"/>
              <a:ext cx="87973" cy="1391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グループ化 219">
            <a:extLst>
              <a:ext uri="{FF2B5EF4-FFF2-40B4-BE49-F238E27FC236}">
                <a16:creationId xmlns:a16="http://schemas.microsoft.com/office/drawing/2014/main" id="{160A7C9F-DA7B-4892-987E-893ACF2DBDE9}"/>
              </a:ext>
            </a:extLst>
          </p:cNvPr>
          <p:cNvGrpSpPr/>
          <p:nvPr/>
        </p:nvGrpSpPr>
        <p:grpSpPr>
          <a:xfrm>
            <a:off x="2099955" y="3488293"/>
            <a:ext cx="3101211" cy="509971"/>
            <a:chOff x="2099556" y="1914514"/>
            <a:chExt cx="3101211" cy="509971"/>
          </a:xfrm>
        </p:grpSpPr>
        <p:sp>
          <p:nvSpPr>
            <p:cNvPr id="221" name="正方形/長方形 220">
              <a:extLst>
                <a:ext uri="{FF2B5EF4-FFF2-40B4-BE49-F238E27FC236}">
                  <a16:creationId xmlns:a16="http://schemas.microsoft.com/office/drawing/2014/main" id="{74FBAE5D-6B9E-4D4E-82F3-D63F08F69717}"/>
                </a:ext>
              </a:extLst>
            </p:cNvPr>
            <p:cNvSpPr/>
            <p:nvPr/>
          </p:nvSpPr>
          <p:spPr>
            <a:xfrm>
              <a:off x="3899756" y="1920129"/>
              <a:ext cx="1301011" cy="4031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400" b="1" dirty="0"/>
            </a:p>
          </p:txBody>
        </p:sp>
        <p:cxnSp>
          <p:nvCxnSpPr>
            <p:cNvPr id="222" name="直線矢印コネクタ 221">
              <a:extLst>
                <a:ext uri="{FF2B5EF4-FFF2-40B4-BE49-F238E27FC236}">
                  <a16:creationId xmlns:a16="http://schemas.microsoft.com/office/drawing/2014/main" id="{CAB1A61B-C4EA-4C2D-81CE-05D4695DC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9556" y="1985044"/>
              <a:ext cx="1800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矢印コネクタ 222">
              <a:extLst>
                <a:ext uri="{FF2B5EF4-FFF2-40B4-BE49-F238E27FC236}">
                  <a16:creationId xmlns:a16="http://schemas.microsoft.com/office/drawing/2014/main" id="{D938EAB3-0666-4C81-A93E-5E88765DCC6F}"/>
                </a:ext>
              </a:extLst>
            </p:cNvPr>
            <p:cNvCxnSpPr>
              <a:cxnSpLocks/>
            </p:cNvCxnSpPr>
            <p:nvPr/>
          </p:nvCxnSpPr>
          <p:spPr>
            <a:xfrm>
              <a:off x="2099556" y="2226993"/>
              <a:ext cx="1800000" cy="0"/>
            </a:xfrm>
            <a:prstGeom prst="straightConnector1">
              <a:avLst/>
            </a:prstGeom>
            <a:ln w="38100">
              <a:solidFill>
                <a:srgbClr val="FFC8C8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矢印コネクタ 224">
              <a:extLst>
                <a:ext uri="{FF2B5EF4-FFF2-40B4-BE49-F238E27FC236}">
                  <a16:creationId xmlns:a16="http://schemas.microsoft.com/office/drawing/2014/main" id="{116A58DB-1DAA-4DB9-9ABC-B759CF508C7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9756" y="2122392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テキスト ボックス 225">
              <a:extLst>
                <a:ext uri="{FF2B5EF4-FFF2-40B4-BE49-F238E27FC236}">
                  <a16:creationId xmlns:a16="http://schemas.microsoft.com/office/drawing/2014/main" id="{1516A7AD-6349-4177-BC93-F049AA5463CE}"/>
                </a:ext>
              </a:extLst>
            </p:cNvPr>
            <p:cNvSpPr txBox="1"/>
            <p:nvPr/>
          </p:nvSpPr>
          <p:spPr>
            <a:xfrm>
              <a:off x="2338101" y="1946036"/>
              <a:ext cx="2586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/>
                <a:t>40</a:t>
              </a:r>
              <a:endParaRPr kumimoji="1" lang="ja-JP" altLang="en-US" sz="900" dirty="0"/>
            </a:p>
          </p:txBody>
        </p:sp>
        <p:cxnSp>
          <p:nvCxnSpPr>
            <p:cNvPr id="227" name="直線コネクタ 226">
              <a:extLst>
                <a:ext uri="{FF2B5EF4-FFF2-40B4-BE49-F238E27FC236}">
                  <a16:creationId xmlns:a16="http://schemas.microsoft.com/office/drawing/2014/main" id="{3062117F-704B-4933-8615-CA7A105516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6836" y="1914514"/>
              <a:ext cx="87973" cy="1391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8" name="テキスト ボックス 227">
              <a:extLst>
                <a:ext uri="{FF2B5EF4-FFF2-40B4-BE49-F238E27FC236}">
                  <a16:creationId xmlns:a16="http://schemas.microsoft.com/office/drawing/2014/main" id="{6C4F432A-744A-41FB-8C82-A8D4DC09889F}"/>
                </a:ext>
              </a:extLst>
            </p:cNvPr>
            <p:cNvSpPr txBox="1"/>
            <p:nvPr/>
          </p:nvSpPr>
          <p:spPr>
            <a:xfrm>
              <a:off x="2338101" y="2193653"/>
              <a:ext cx="25860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/>
                <a:t>40</a:t>
              </a:r>
              <a:endParaRPr kumimoji="1" lang="ja-JP" altLang="en-US" sz="900" dirty="0"/>
            </a:p>
          </p:txBody>
        </p:sp>
        <p:cxnSp>
          <p:nvCxnSpPr>
            <p:cNvPr id="229" name="直線コネクタ 228">
              <a:extLst>
                <a:ext uri="{FF2B5EF4-FFF2-40B4-BE49-F238E27FC236}">
                  <a16:creationId xmlns:a16="http://schemas.microsoft.com/office/drawing/2014/main" id="{A79DA476-36AA-4A6A-92B5-FDA40579DE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6836" y="2162131"/>
              <a:ext cx="87973" cy="1391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" name="グループ化 229">
            <a:extLst>
              <a:ext uri="{FF2B5EF4-FFF2-40B4-BE49-F238E27FC236}">
                <a16:creationId xmlns:a16="http://schemas.microsoft.com/office/drawing/2014/main" id="{A894458A-6305-422B-A690-2439E260796C}"/>
              </a:ext>
            </a:extLst>
          </p:cNvPr>
          <p:cNvGrpSpPr/>
          <p:nvPr/>
        </p:nvGrpSpPr>
        <p:grpSpPr>
          <a:xfrm>
            <a:off x="2099955" y="3965482"/>
            <a:ext cx="3101211" cy="509971"/>
            <a:chOff x="2099556" y="1914514"/>
            <a:chExt cx="3101211" cy="509971"/>
          </a:xfrm>
        </p:grpSpPr>
        <p:sp>
          <p:nvSpPr>
            <p:cNvPr id="231" name="正方形/長方形 230">
              <a:extLst>
                <a:ext uri="{FF2B5EF4-FFF2-40B4-BE49-F238E27FC236}">
                  <a16:creationId xmlns:a16="http://schemas.microsoft.com/office/drawing/2014/main" id="{31E991FB-439E-4036-8231-AA9DC9D6A223}"/>
                </a:ext>
              </a:extLst>
            </p:cNvPr>
            <p:cNvSpPr/>
            <p:nvPr/>
          </p:nvSpPr>
          <p:spPr>
            <a:xfrm>
              <a:off x="3899756" y="1920129"/>
              <a:ext cx="1301011" cy="40313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400" b="1" dirty="0"/>
            </a:p>
          </p:txBody>
        </p:sp>
        <p:cxnSp>
          <p:nvCxnSpPr>
            <p:cNvPr id="233" name="直線矢印コネクタ 232">
              <a:extLst>
                <a:ext uri="{FF2B5EF4-FFF2-40B4-BE49-F238E27FC236}">
                  <a16:creationId xmlns:a16="http://schemas.microsoft.com/office/drawing/2014/main" id="{F0A498A0-525F-44F3-A8E1-0DC0A3A387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99556" y="1985044"/>
              <a:ext cx="1800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矢印コネクタ 234">
              <a:extLst>
                <a:ext uri="{FF2B5EF4-FFF2-40B4-BE49-F238E27FC236}">
                  <a16:creationId xmlns:a16="http://schemas.microsoft.com/office/drawing/2014/main" id="{E9C9B9FD-B169-42FA-92F0-27DA54FDC396}"/>
                </a:ext>
              </a:extLst>
            </p:cNvPr>
            <p:cNvCxnSpPr>
              <a:cxnSpLocks/>
            </p:cNvCxnSpPr>
            <p:nvPr/>
          </p:nvCxnSpPr>
          <p:spPr>
            <a:xfrm>
              <a:off x="2099556" y="2226993"/>
              <a:ext cx="1800000" cy="0"/>
            </a:xfrm>
            <a:prstGeom prst="straightConnector1">
              <a:avLst/>
            </a:prstGeom>
            <a:ln w="38100">
              <a:solidFill>
                <a:srgbClr val="FFC8C8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線矢印コネクタ 235">
              <a:extLst>
                <a:ext uri="{FF2B5EF4-FFF2-40B4-BE49-F238E27FC236}">
                  <a16:creationId xmlns:a16="http://schemas.microsoft.com/office/drawing/2014/main" id="{CC42CC0A-09FD-4CD7-8563-4C139040F5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99756" y="2122392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テキスト ボックス 236">
              <a:extLst>
                <a:ext uri="{FF2B5EF4-FFF2-40B4-BE49-F238E27FC236}">
                  <a16:creationId xmlns:a16="http://schemas.microsoft.com/office/drawing/2014/main" id="{179BC525-FB6E-4C25-8058-083E0C80CC60}"/>
                </a:ext>
              </a:extLst>
            </p:cNvPr>
            <p:cNvSpPr txBox="1"/>
            <p:nvPr/>
          </p:nvSpPr>
          <p:spPr>
            <a:xfrm>
              <a:off x="2338101" y="1946036"/>
              <a:ext cx="3129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/>
                <a:t>20</a:t>
              </a:r>
              <a:endParaRPr kumimoji="1" lang="ja-JP" altLang="en-US" sz="900" dirty="0"/>
            </a:p>
          </p:txBody>
        </p:sp>
        <p:cxnSp>
          <p:nvCxnSpPr>
            <p:cNvPr id="238" name="直線コネクタ 237">
              <a:extLst>
                <a:ext uri="{FF2B5EF4-FFF2-40B4-BE49-F238E27FC236}">
                  <a16:creationId xmlns:a16="http://schemas.microsoft.com/office/drawing/2014/main" id="{61B77DEA-1B87-41FC-86AA-E23729B31F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6836" y="1914514"/>
              <a:ext cx="87973" cy="1391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テキスト ボックス 238">
              <a:extLst>
                <a:ext uri="{FF2B5EF4-FFF2-40B4-BE49-F238E27FC236}">
                  <a16:creationId xmlns:a16="http://schemas.microsoft.com/office/drawing/2014/main" id="{9FAC5C61-1DC0-4895-8B3A-6BE24446E84C}"/>
                </a:ext>
              </a:extLst>
            </p:cNvPr>
            <p:cNvSpPr txBox="1"/>
            <p:nvPr/>
          </p:nvSpPr>
          <p:spPr>
            <a:xfrm>
              <a:off x="2338101" y="2193653"/>
              <a:ext cx="3129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/>
                <a:t>20</a:t>
              </a:r>
              <a:endParaRPr kumimoji="1" lang="ja-JP" altLang="en-US" sz="900" dirty="0"/>
            </a:p>
          </p:txBody>
        </p:sp>
        <p:cxnSp>
          <p:nvCxnSpPr>
            <p:cNvPr id="240" name="直線コネクタ 239">
              <a:extLst>
                <a:ext uri="{FF2B5EF4-FFF2-40B4-BE49-F238E27FC236}">
                  <a16:creationId xmlns:a16="http://schemas.microsoft.com/office/drawing/2014/main" id="{3421E2E7-FF09-4F5A-A32B-83CB1C5F4B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16836" y="2162131"/>
              <a:ext cx="87973" cy="139194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1" name="正方形/長方形 113">
            <a:extLst>
              <a:ext uri="{FF2B5EF4-FFF2-40B4-BE49-F238E27FC236}">
                <a16:creationId xmlns:a16="http://schemas.microsoft.com/office/drawing/2014/main" id="{0DD54A64-BC5A-48A3-AA22-28C22E2283AC}"/>
              </a:ext>
            </a:extLst>
          </p:cNvPr>
          <p:cNvSpPr/>
          <p:nvPr/>
        </p:nvSpPr>
        <p:spPr>
          <a:xfrm rot="5400000" flipH="1" flipV="1">
            <a:off x="4690304" y="2956560"/>
            <a:ext cx="2014597" cy="355994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2" name="グループ化 241">
            <a:extLst>
              <a:ext uri="{FF2B5EF4-FFF2-40B4-BE49-F238E27FC236}">
                <a16:creationId xmlns:a16="http://schemas.microsoft.com/office/drawing/2014/main" id="{E01502F9-02F4-4F2E-8113-24AAA5CBFDF2}"/>
              </a:ext>
            </a:extLst>
          </p:cNvPr>
          <p:cNvGrpSpPr/>
          <p:nvPr/>
        </p:nvGrpSpPr>
        <p:grpSpPr>
          <a:xfrm flipV="1">
            <a:off x="5205206" y="2143285"/>
            <a:ext cx="321683" cy="131883"/>
            <a:chOff x="5203492" y="2099109"/>
            <a:chExt cx="321683" cy="148408"/>
          </a:xfrm>
        </p:grpSpPr>
        <p:sp>
          <p:nvSpPr>
            <p:cNvPr id="243" name="フリーフォーム: 図形 146">
              <a:extLst>
                <a:ext uri="{FF2B5EF4-FFF2-40B4-BE49-F238E27FC236}">
                  <a16:creationId xmlns:a16="http://schemas.microsoft.com/office/drawing/2014/main" id="{C6A5B076-A663-4A89-B530-49F51A6CF9F0}"/>
                </a:ext>
              </a:extLst>
            </p:cNvPr>
            <p:cNvSpPr/>
            <p:nvPr/>
          </p:nvSpPr>
          <p:spPr>
            <a:xfrm>
              <a:off x="5203492" y="2099109"/>
              <a:ext cx="320491" cy="72658"/>
            </a:xfrm>
            <a:custGeom>
              <a:avLst/>
              <a:gdLst>
                <a:gd name="connsiteX0" fmla="*/ 0 w 313717"/>
                <a:gd name="connsiteY0" fmla="*/ 0 h 72958"/>
                <a:gd name="connsiteX1" fmla="*/ 240759 w 313717"/>
                <a:gd name="connsiteY1" fmla="*/ 0 h 72958"/>
                <a:gd name="connsiteX2" fmla="*/ 313717 w 313717"/>
                <a:gd name="connsiteY2" fmla="*/ 72958 h 7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7" h="72958">
                  <a:moveTo>
                    <a:pt x="0" y="0"/>
                  </a:moveTo>
                  <a:lnTo>
                    <a:pt x="240759" y="0"/>
                  </a:lnTo>
                  <a:lnTo>
                    <a:pt x="313717" y="72958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44" name="フリーフォーム: 図形 147">
              <a:extLst>
                <a:ext uri="{FF2B5EF4-FFF2-40B4-BE49-F238E27FC236}">
                  <a16:creationId xmlns:a16="http://schemas.microsoft.com/office/drawing/2014/main" id="{070055D1-549A-4946-A01B-CBE05C477314}"/>
                </a:ext>
              </a:extLst>
            </p:cNvPr>
            <p:cNvSpPr/>
            <p:nvPr/>
          </p:nvSpPr>
          <p:spPr>
            <a:xfrm>
              <a:off x="5204684" y="2174859"/>
              <a:ext cx="320491" cy="72658"/>
            </a:xfrm>
            <a:custGeom>
              <a:avLst/>
              <a:gdLst>
                <a:gd name="connsiteX0" fmla="*/ 0 w 313717"/>
                <a:gd name="connsiteY0" fmla="*/ 0 h 72958"/>
                <a:gd name="connsiteX1" fmla="*/ 240759 w 313717"/>
                <a:gd name="connsiteY1" fmla="*/ 0 h 72958"/>
                <a:gd name="connsiteX2" fmla="*/ 313717 w 313717"/>
                <a:gd name="connsiteY2" fmla="*/ 72958 h 7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7" h="72958">
                  <a:moveTo>
                    <a:pt x="0" y="0"/>
                  </a:moveTo>
                  <a:lnTo>
                    <a:pt x="240759" y="0"/>
                  </a:lnTo>
                  <a:lnTo>
                    <a:pt x="313717" y="72958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246" name="正方形/長方形 113">
            <a:extLst>
              <a:ext uri="{FF2B5EF4-FFF2-40B4-BE49-F238E27FC236}">
                <a16:creationId xmlns:a16="http://schemas.microsoft.com/office/drawing/2014/main" id="{CE73E10A-B2F3-43F8-B0C1-25EFDD74DC2E}"/>
              </a:ext>
            </a:extLst>
          </p:cNvPr>
          <p:cNvSpPr/>
          <p:nvPr/>
        </p:nvSpPr>
        <p:spPr>
          <a:xfrm rot="5400000" flipV="1">
            <a:off x="5350406" y="1062861"/>
            <a:ext cx="45719" cy="100908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0" fmla="*/ 0 w 0"/>
              <a:gd name="connsiteY0" fmla="*/ 0 h 914400"/>
              <a:gd name="connsiteX1" fmla="*/ 0 w 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7" name="正方形/長方形 113">
            <a:extLst>
              <a:ext uri="{FF2B5EF4-FFF2-40B4-BE49-F238E27FC236}">
                <a16:creationId xmlns:a16="http://schemas.microsoft.com/office/drawing/2014/main" id="{6E19D8B2-E0ED-4F6E-82D1-2E3849B7425B}"/>
              </a:ext>
            </a:extLst>
          </p:cNvPr>
          <p:cNvSpPr/>
          <p:nvPr/>
        </p:nvSpPr>
        <p:spPr>
          <a:xfrm rot="5400000" flipV="1">
            <a:off x="5350405" y="1189467"/>
            <a:ext cx="45719" cy="100908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0" fmla="*/ 0 w 0"/>
              <a:gd name="connsiteY0" fmla="*/ 0 h 914400"/>
              <a:gd name="connsiteX1" fmla="*/ 0 w 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8" name="正方形/長方形 113">
            <a:extLst>
              <a:ext uri="{FF2B5EF4-FFF2-40B4-BE49-F238E27FC236}">
                <a16:creationId xmlns:a16="http://schemas.microsoft.com/office/drawing/2014/main" id="{0DA016B4-15C9-44A9-B3CD-DB8BEEB6008C}"/>
              </a:ext>
            </a:extLst>
          </p:cNvPr>
          <p:cNvSpPr/>
          <p:nvPr/>
        </p:nvSpPr>
        <p:spPr>
          <a:xfrm rot="5400000" flipV="1">
            <a:off x="5350406" y="1322881"/>
            <a:ext cx="45719" cy="100908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0" fmla="*/ 0 w 0"/>
              <a:gd name="connsiteY0" fmla="*/ 0 h 914400"/>
              <a:gd name="connsiteX1" fmla="*/ 0 w 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9" name="正方形/長方形 113">
            <a:extLst>
              <a:ext uri="{FF2B5EF4-FFF2-40B4-BE49-F238E27FC236}">
                <a16:creationId xmlns:a16="http://schemas.microsoft.com/office/drawing/2014/main" id="{B65ABCC6-32FF-4B00-BC5E-7326F7ADEAB0}"/>
              </a:ext>
            </a:extLst>
          </p:cNvPr>
          <p:cNvSpPr/>
          <p:nvPr/>
        </p:nvSpPr>
        <p:spPr>
          <a:xfrm rot="5400000" flipV="1">
            <a:off x="8074827" y="969079"/>
            <a:ext cx="81944" cy="1718994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0" fmla="*/ 0 w 0"/>
              <a:gd name="connsiteY0" fmla="*/ 0 h 914400"/>
              <a:gd name="connsiteX1" fmla="*/ 0 w 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3" name="楕円 252">
            <a:extLst>
              <a:ext uri="{FF2B5EF4-FFF2-40B4-BE49-F238E27FC236}">
                <a16:creationId xmlns:a16="http://schemas.microsoft.com/office/drawing/2014/main" id="{1A485FF3-5042-4578-8DCB-0D63447AD372}"/>
              </a:ext>
            </a:extLst>
          </p:cNvPr>
          <p:cNvSpPr/>
          <p:nvPr/>
        </p:nvSpPr>
        <p:spPr>
          <a:xfrm>
            <a:off x="5580414" y="1485353"/>
            <a:ext cx="141729" cy="7019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テキスト ボックス 253">
            <a:extLst>
              <a:ext uri="{FF2B5EF4-FFF2-40B4-BE49-F238E27FC236}">
                <a16:creationId xmlns:a16="http://schemas.microsoft.com/office/drawing/2014/main" id="{B04F3589-8130-4A15-B7E2-F356CF0C15A5}"/>
              </a:ext>
            </a:extLst>
          </p:cNvPr>
          <p:cNvSpPr txBox="1"/>
          <p:nvPr/>
        </p:nvSpPr>
        <p:spPr>
          <a:xfrm>
            <a:off x="4007891" y="1162223"/>
            <a:ext cx="17700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/>
              <a:t>t</a:t>
            </a:r>
            <a:r>
              <a:rPr kumimoji="1" lang="en-US" altLang="ja-JP" sz="1000" dirty="0"/>
              <a:t>otal max 4 x 10 </a:t>
            </a:r>
            <a:r>
              <a:rPr lang="en-US" altLang="ja-JP" sz="1000" dirty="0"/>
              <a:t>= 40 Gbps</a:t>
            </a:r>
            <a:endParaRPr kumimoji="1" lang="ja-JP" altLang="en-US" sz="1000" dirty="0"/>
          </a:p>
        </p:txBody>
      </p:sp>
      <p:sp>
        <p:nvSpPr>
          <p:cNvPr id="255" name="テキスト ボックス 254">
            <a:extLst>
              <a:ext uri="{FF2B5EF4-FFF2-40B4-BE49-F238E27FC236}">
                <a16:creationId xmlns:a16="http://schemas.microsoft.com/office/drawing/2014/main" id="{7ED4FE7F-697C-4D6D-BF45-F94A7354B0C2}"/>
              </a:ext>
            </a:extLst>
          </p:cNvPr>
          <p:cNvSpPr txBox="1"/>
          <p:nvPr/>
        </p:nvSpPr>
        <p:spPr>
          <a:xfrm>
            <a:off x="7387712" y="1434951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/>
              <a:t>25 </a:t>
            </a:r>
            <a:r>
              <a:rPr lang="en-US" altLang="ja-JP" sz="1000" dirty="0" err="1"/>
              <a:t>Gbps</a:t>
            </a:r>
            <a:r>
              <a:rPr lang="en-US" altLang="ja-JP" sz="1000" dirty="0"/>
              <a:t> </a:t>
            </a:r>
            <a:r>
              <a:rPr lang="en-US" altLang="ja-JP" sz="1000" b="1" dirty="0">
                <a:solidFill>
                  <a:srgbClr val="FF0000"/>
                </a:solidFill>
              </a:rPr>
              <a:t>non</a:t>
            </a:r>
            <a:r>
              <a:rPr lang="en-US" altLang="ja-JP" sz="1000" dirty="0"/>
              <a:t> SERDES link</a:t>
            </a:r>
          </a:p>
          <a:p>
            <a:r>
              <a:rPr kumimoji="1" lang="en-US" altLang="ja-JP" sz="1000" dirty="0"/>
              <a:t>(</a:t>
            </a:r>
            <a:r>
              <a:rPr kumimoji="1" lang="en-US" altLang="ja-JP" sz="1000" dirty="0" err="1"/>
              <a:t>mult</a:t>
            </a:r>
            <a:r>
              <a:rPr kumimoji="1" lang="en-US" altLang="ja-JP" sz="1000" dirty="0"/>
              <a:t>. </a:t>
            </a:r>
            <a:r>
              <a:rPr lang="en-US" altLang="ja-JP" sz="1000" dirty="0"/>
              <a:t>wires, ?</a:t>
            </a:r>
            <a:r>
              <a:rPr kumimoji="1" lang="en-US" altLang="ja-JP" sz="1000" dirty="0"/>
              <a:t>m)</a:t>
            </a:r>
            <a:endParaRPr kumimoji="1" lang="ja-JP" altLang="en-US" sz="1000" dirty="0"/>
          </a:p>
        </p:txBody>
      </p:sp>
      <p:sp>
        <p:nvSpPr>
          <p:cNvPr id="256" name="正方形/長方形 113">
            <a:extLst>
              <a:ext uri="{FF2B5EF4-FFF2-40B4-BE49-F238E27FC236}">
                <a16:creationId xmlns:a16="http://schemas.microsoft.com/office/drawing/2014/main" id="{D9F67F30-A665-4EEC-909E-60C243590E92}"/>
              </a:ext>
            </a:extLst>
          </p:cNvPr>
          <p:cNvSpPr/>
          <p:nvPr/>
        </p:nvSpPr>
        <p:spPr>
          <a:xfrm rot="5400000" flipV="1">
            <a:off x="8643421" y="2395222"/>
            <a:ext cx="130439" cy="49909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0" fmla="*/ 0 w 0"/>
              <a:gd name="connsiteY0" fmla="*/ 0 h 914400"/>
              <a:gd name="connsiteX1" fmla="*/ 0 w 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7" name="正方形/長方形 113">
            <a:extLst>
              <a:ext uri="{FF2B5EF4-FFF2-40B4-BE49-F238E27FC236}">
                <a16:creationId xmlns:a16="http://schemas.microsoft.com/office/drawing/2014/main" id="{6145EAFF-BDF4-45EF-A982-91119B2C8B8C}"/>
              </a:ext>
            </a:extLst>
          </p:cNvPr>
          <p:cNvSpPr/>
          <p:nvPr/>
        </p:nvSpPr>
        <p:spPr>
          <a:xfrm rot="5400000" flipV="1">
            <a:off x="8641019" y="2239021"/>
            <a:ext cx="130439" cy="49909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0" fmla="*/ 0 w 0"/>
              <a:gd name="connsiteY0" fmla="*/ 0 h 914400"/>
              <a:gd name="connsiteX1" fmla="*/ 0 w 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8" name="正方形/長方形 113">
            <a:extLst>
              <a:ext uri="{FF2B5EF4-FFF2-40B4-BE49-F238E27FC236}">
                <a16:creationId xmlns:a16="http://schemas.microsoft.com/office/drawing/2014/main" id="{24B2ED9C-D0B6-4820-96B4-B2CA6EBB629F}"/>
              </a:ext>
            </a:extLst>
          </p:cNvPr>
          <p:cNvSpPr/>
          <p:nvPr/>
        </p:nvSpPr>
        <p:spPr>
          <a:xfrm rot="5400000" flipV="1">
            <a:off x="8641020" y="2087298"/>
            <a:ext cx="130439" cy="49909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0" fmla="*/ 0 w 0"/>
              <a:gd name="connsiteY0" fmla="*/ 0 h 914400"/>
              <a:gd name="connsiteX1" fmla="*/ 0 w 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0" name="正方形/長方形 113">
            <a:extLst>
              <a:ext uri="{FF2B5EF4-FFF2-40B4-BE49-F238E27FC236}">
                <a16:creationId xmlns:a16="http://schemas.microsoft.com/office/drawing/2014/main" id="{5D59CD9E-882A-4CA1-9BA3-88370DEEAE7C}"/>
              </a:ext>
            </a:extLst>
          </p:cNvPr>
          <p:cNvSpPr/>
          <p:nvPr/>
        </p:nvSpPr>
        <p:spPr>
          <a:xfrm rot="5400000" flipV="1">
            <a:off x="8651974" y="1926034"/>
            <a:ext cx="130439" cy="49909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0" fmla="*/ 0 w 0"/>
              <a:gd name="connsiteY0" fmla="*/ 0 h 914400"/>
              <a:gd name="connsiteX1" fmla="*/ 0 w 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1" name="正方形/長方形 113">
            <a:extLst>
              <a:ext uri="{FF2B5EF4-FFF2-40B4-BE49-F238E27FC236}">
                <a16:creationId xmlns:a16="http://schemas.microsoft.com/office/drawing/2014/main" id="{C7516099-8C46-434E-9CB1-9611667FBD2B}"/>
              </a:ext>
            </a:extLst>
          </p:cNvPr>
          <p:cNvSpPr/>
          <p:nvPr/>
        </p:nvSpPr>
        <p:spPr>
          <a:xfrm rot="5400000" flipV="1">
            <a:off x="8660527" y="1764771"/>
            <a:ext cx="130439" cy="49909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0" fmla="*/ 0 w 0"/>
              <a:gd name="connsiteY0" fmla="*/ 0 h 914400"/>
              <a:gd name="connsiteX1" fmla="*/ 0 w 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3" name="正方形/長方形 113">
            <a:extLst>
              <a:ext uri="{FF2B5EF4-FFF2-40B4-BE49-F238E27FC236}">
                <a16:creationId xmlns:a16="http://schemas.microsoft.com/office/drawing/2014/main" id="{A81049E6-1236-44E2-B58A-63D2ED14E0AE}"/>
              </a:ext>
            </a:extLst>
          </p:cNvPr>
          <p:cNvSpPr/>
          <p:nvPr/>
        </p:nvSpPr>
        <p:spPr>
          <a:xfrm rot="5400000" flipV="1">
            <a:off x="8638357" y="2556842"/>
            <a:ext cx="130439" cy="49909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0" fmla="*/ 0 w 0"/>
              <a:gd name="connsiteY0" fmla="*/ 0 h 914400"/>
              <a:gd name="connsiteX1" fmla="*/ 0 w 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8" name="テキスト ボックス 267">
            <a:extLst>
              <a:ext uri="{FF2B5EF4-FFF2-40B4-BE49-F238E27FC236}">
                <a16:creationId xmlns:a16="http://schemas.microsoft.com/office/drawing/2014/main" id="{7A871D90-A484-450D-BF6B-632300DADBC5}"/>
              </a:ext>
            </a:extLst>
          </p:cNvPr>
          <p:cNvSpPr txBox="1"/>
          <p:nvPr/>
        </p:nvSpPr>
        <p:spPr>
          <a:xfrm>
            <a:off x="7728296" y="2623872"/>
            <a:ext cx="7857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/>
              <a:t>f</a:t>
            </a:r>
            <a:r>
              <a:rPr kumimoji="1" lang="en-US" altLang="ja-JP" sz="1000" dirty="0"/>
              <a:t>rom </a:t>
            </a:r>
            <a:r>
              <a:rPr kumimoji="1" lang="en-US" altLang="ja-JP" sz="1000" dirty="0" err="1"/>
              <a:t>HCal</a:t>
            </a:r>
            <a:endParaRPr kumimoji="1" lang="ja-JP" altLang="en-US" sz="1000" dirty="0"/>
          </a:p>
        </p:txBody>
      </p:sp>
      <p:sp>
        <p:nvSpPr>
          <p:cNvPr id="269" name="テキスト ボックス 268">
            <a:extLst>
              <a:ext uri="{FF2B5EF4-FFF2-40B4-BE49-F238E27FC236}">
                <a16:creationId xmlns:a16="http://schemas.microsoft.com/office/drawing/2014/main" id="{BAAA7E63-2B27-483B-9092-DF9DF9A28890}"/>
              </a:ext>
            </a:extLst>
          </p:cNvPr>
          <p:cNvSpPr txBox="1"/>
          <p:nvPr/>
        </p:nvSpPr>
        <p:spPr>
          <a:xfrm>
            <a:off x="7406368" y="1994628"/>
            <a:ext cx="9492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/>
              <a:t>f</a:t>
            </a:r>
            <a:r>
              <a:rPr kumimoji="1" lang="en-US" altLang="ja-JP" sz="1000" dirty="0"/>
              <a:t>rom</a:t>
            </a:r>
          </a:p>
          <a:p>
            <a:r>
              <a:rPr kumimoji="1" lang="en-US" altLang="ja-JP" sz="1000" dirty="0"/>
              <a:t>other 5 </a:t>
            </a:r>
            <a:r>
              <a:rPr kumimoji="1" lang="en-US" altLang="ja-JP" sz="1000" dirty="0" err="1"/>
              <a:t>Epad</a:t>
            </a:r>
            <a:endParaRPr kumimoji="1" lang="en-US" altLang="ja-JP" sz="1000" dirty="0"/>
          </a:p>
          <a:p>
            <a:r>
              <a:rPr lang="en-US" altLang="ja-JP" sz="1000" dirty="0"/>
              <a:t>regions</a:t>
            </a:r>
            <a:endParaRPr kumimoji="1" lang="ja-JP" altLang="en-US" sz="1000" dirty="0"/>
          </a:p>
        </p:txBody>
      </p:sp>
      <p:sp>
        <p:nvSpPr>
          <p:cNvPr id="271" name="左中かっこ 270">
            <a:extLst>
              <a:ext uri="{FF2B5EF4-FFF2-40B4-BE49-F238E27FC236}">
                <a16:creationId xmlns:a16="http://schemas.microsoft.com/office/drawing/2014/main" id="{F52F511E-2D75-4FB6-A885-C712DE291D4A}"/>
              </a:ext>
            </a:extLst>
          </p:cNvPr>
          <p:cNvSpPr/>
          <p:nvPr/>
        </p:nvSpPr>
        <p:spPr>
          <a:xfrm>
            <a:off x="8277670" y="1911237"/>
            <a:ext cx="186945" cy="713956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5" name="テキスト ボックス 274">
            <a:extLst>
              <a:ext uri="{FF2B5EF4-FFF2-40B4-BE49-F238E27FC236}">
                <a16:creationId xmlns:a16="http://schemas.microsoft.com/office/drawing/2014/main" id="{A9C78283-D64B-4B63-96FF-78389018C287}"/>
              </a:ext>
            </a:extLst>
          </p:cNvPr>
          <p:cNvSpPr txBox="1"/>
          <p:nvPr/>
        </p:nvSpPr>
        <p:spPr>
          <a:xfrm>
            <a:off x="9303539" y="1279206"/>
            <a:ext cx="19127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/>
              <a:t>not far from micro TCA crate,</a:t>
            </a:r>
            <a:br>
              <a:rPr lang="en-US" altLang="ja-JP" sz="1000" dirty="0"/>
            </a:br>
            <a:r>
              <a:rPr lang="en-US" altLang="ja-JP" sz="1000" dirty="0"/>
              <a:t>or in the same crate</a:t>
            </a:r>
            <a:endParaRPr kumimoji="1" lang="ja-JP" altLang="en-US" sz="1000" dirty="0"/>
          </a:p>
        </p:txBody>
      </p:sp>
      <p:sp>
        <p:nvSpPr>
          <p:cNvPr id="277" name="四角形: 角を丸くする 197">
            <a:extLst>
              <a:ext uri="{FF2B5EF4-FFF2-40B4-BE49-F238E27FC236}">
                <a16:creationId xmlns:a16="http://schemas.microsoft.com/office/drawing/2014/main" id="{0077ABF0-31D6-4D05-B098-B68C825C1995}"/>
              </a:ext>
            </a:extLst>
          </p:cNvPr>
          <p:cNvSpPr/>
          <p:nvPr/>
        </p:nvSpPr>
        <p:spPr>
          <a:xfrm>
            <a:off x="2976347" y="1153823"/>
            <a:ext cx="4327973" cy="3354249"/>
          </a:xfrm>
          <a:prstGeom prst="roundRect">
            <a:avLst>
              <a:gd name="adj" fmla="val 3994"/>
            </a:avLst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8" name="テキスト ボックス 277">
            <a:extLst>
              <a:ext uri="{FF2B5EF4-FFF2-40B4-BE49-F238E27FC236}">
                <a16:creationId xmlns:a16="http://schemas.microsoft.com/office/drawing/2014/main" id="{B67EBC41-D937-49FE-85B5-372201408917}"/>
              </a:ext>
            </a:extLst>
          </p:cNvPr>
          <p:cNvSpPr txBox="1"/>
          <p:nvPr/>
        </p:nvSpPr>
        <p:spPr>
          <a:xfrm>
            <a:off x="3272436" y="1402317"/>
            <a:ext cx="17123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/>
              <a:t>f</a:t>
            </a:r>
            <a:r>
              <a:rPr kumimoji="1" lang="en-US" altLang="ja-JP" sz="1000" dirty="0"/>
              <a:t>rom other 3 or 4 of 5-pad</a:t>
            </a:r>
            <a:br>
              <a:rPr kumimoji="1" lang="en-US" altLang="ja-JP" sz="1000" dirty="0"/>
            </a:br>
            <a:r>
              <a:rPr kumimoji="1" lang="en-US" altLang="ja-JP" sz="1000" dirty="0"/>
              <a:t>modules</a:t>
            </a:r>
          </a:p>
          <a:p>
            <a:r>
              <a:rPr lang="en-US" altLang="ja-JP" sz="1000" dirty="0"/>
              <a:t>(1/6 of total </a:t>
            </a:r>
            <a:r>
              <a:rPr lang="en-US" altLang="ja-JP" sz="1000" dirty="0" err="1"/>
              <a:t>FoCal</a:t>
            </a:r>
            <a:r>
              <a:rPr lang="en-US" altLang="ja-JP" sz="1000" dirty="0"/>
              <a:t> </a:t>
            </a:r>
            <a:r>
              <a:rPr lang="en-US" altLang="ja-JP" sz="1000" dirty="0" err="1"/>
              <a:t>Epad</a:t>
            </a:r>
            <a:r>
              <a:rPr lang="en-US" altLang="ja-JP" sz="1000" dirty="0"/>
              <a:t>)</a:t>
            </a:r>
            <a:endParaRPr kumimoji="1" lang="ja-JP" altLang="en-US" sz="1000" dirty="0"/>
          </a:p>
        </p:txBody>
      </p:sp>
      <p:grpSp>
        <p:nvGrpSpPr>
          <p:cNvPr id="280" name="グループ化 279">
            <a:extLst>
              <a:ext uri="{FF2B5EF4-FFF2-40B4-BE49-F238E27FC236}">
                <a16:creationId xmlns:a16="http://schemas.microsoft.com/office/drawing/2014/main" id="{0ED7DCA8-23DC-4373-8842-FF6C4B5850A1}"/>
              </a:ext>
            </a:extLst>
          </p:cNvPr>
          <p:cNvGrpSpPr/>
          <p:nvPr/>
        </p:nvGrpSpPr>
        <p:grpSpPr>
          <a:xfrm flipV="1">
            <a:off x="5201508" y="2633281"/>
            <a:ext cx="321683" cy="131883"/>
            <a:chOff x="5203492" y="2099109"/>
            <a:chExt cx="321683" cy="148408"/>
          </a:xfrm>
        </p:grpSpPr>
        <p:sp>
          <p:nvSpPr>
            <p:cNvPr id="281" name="フリーフォーム: 図形 200">
              <a:extLst>
                <a:ext uri="{FF2B5EF4-FFF2-40B4-BE49-F238E27FC236}">
                  <a16:creationId xmlns:a16="http://schemas.microsoft.com/office/drawing/2014/main" id="{8DA88C85-F258-4DE0-B8BB-994A55118409}"/>
                </a:ext>
              </a:extLst>
            </p:cNvPr>
            <p:cNvSpPr/>
            <p:nvPr/>
          </p:nvSpPr>
          <p:spPr>
            <a:xfrm>
              <a:off x="5203492" y="2099109"/>
              <a:ext cx="320491" cy="72658"/>
            </a:xfrm>
            <a:custGeom>
              <a:avLst/>
              <a:gdLst>
                <a:gd name="connsiteX0" fmla="*/ 0 w 313717"/>
                <a:gd name="connsiteY0" fmla="*/ 0 h 72958"/>
                <a:gd name="connsiteX1" fmla="*/ 240759 w 313717"/>
                <a:gd name="connsiteY1" fmla="*/ 0 h 72958"/>
                <a:gd name="connsiteX2" fmla="*/ 313717 w 313717"/>
                <a:gd name="connsiteY2" fmla="*/ 72958 h 7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7" h="72958">
                  <a:moveTo>
                    <a:pt x="0" y="0"/>
                  </a:moveTo>
                  <a:lnTo>
                    <a:pt x="240759" y="0"/>
                  </a:lnTo>
                  <a:lnTo>
                    <a:pt x="313717" y="72958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83" name="フリーフォーム: 図形 201">
              <a:extLst>
                <a:ext uri="{FF2B5EF4-FFF2-40B4-BE49-F238E27FC236}">
                  <a16:creationId xmlns:a16="http://schemas.microsoft.com/office/drawing/2014/main" id="{D83809A4-1C06-46B0-B51D-B51A4A0564D3}"/>
                </a:ext>
              </a:extLst>
            </p:cNvPr>
            <p:cNvSpPr/>
            <p:nvPr/>
          </p:nvSpPr>
          <p:spPr>
            <a:xfrm>
              <a:off x="5204684" y="2174859"/>
              <a:ext cx="320491" cy="72658"/>
            </a:xfrm>
            <a:custGeom>
              <a:avLst/>
              <a:gdLst>
                <a:gd name="connsiteX0" fmla="*/ 0 w 313717"/>
                <a:gd name="connsiteY0" fmla="*/ 0 h 72958"/>
                <a:gd name="connsiteX1" fmla="*/ 240759 w 313717"/>
                <a:gd name="connsiteY1" fmla="*/ 0 h 72958"/>
                <a:gd name="connsiteX2" fmla="*/ 313717 w 313717"/>
                <a:gd name="connsiteY2" fmla="*/ 72958 h 7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7" h="72958">
                  <a:moveTo>
                    <a:pt x="0" y="0"/>
                  </a:moveTo>
                  <a:lnTo>
                    <a:pt x="240759" y="0"/>
                  </a:lnTo>
                  <a:lnTo>
                    <a:pt x="313717" y="72958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84" name="グループ化 283">
            <a:extLst>
              <a:ext uri="{FF2B5EF4-FFF2-40B4-BE49-F238E27FC236}">
                <a16:creationId xmlns:a16="http://schemas.microsoft.com/office/drawing/2014/main" id="{FCD742C6-D812-4F8B-ACD0-2C6CBFF9213D}"/>
              </a:ext>
            </a:extLst>
          </p:cNvPr>
          <p:cNvGrpSpPr/>
          <p:nvPr/>
        </p:nvGrpSpPr>
        <p:grpSpPr>
          <a:xfrm flipV="1">
            <a:off x="5202234" y="3100231"/>
            <a:ext cx="321683" cy="131883"/>
            <a:chOff x="5203492" y="2099109"/>
            <a:chExt cx="321683" cy="148408"/>
          </a:xfrm>
        </p:grpSpPr>
        <p:sp>
          <p:nvSpPr>
            <p:cNvPr id="285" name="フリーフォーム: 図形 203">
              <a:extLst>
                <a:ext uri="{FF2B5EF4-FFF2-40B4-BE49-F238E27FC236}">
                  <a16:creationId xmlns:a16="http://schemas.microsoft.com/office/drawing/2014/main" id="{C37F4204-E2B9-4D7B-A694-3C4B0F3129C4}"/>
                </a:ext>
              </a:extLst>
            </p:cNvPr>
            <p:cNvSpPr/>
            <p:nvPr/>
          </p:nvSpPr>
          <p:spPr>
            <a:xfrm>
              <a:off x="5203492" y="2099109"/>
              <a:ext cx="320491" cy="72658"/>
            </a:xfrm>
            <a:custGeom>
              <a:avLst/>
              <a:gdLst>
                <a:gd name="connsiteX0" fmla="*/ 0 w 313717"/>
                <a:gd name="connsiteY0" fmla="*/ 0 h 72958"/>
                <a:gd name="connsiteX1" fmla="*/ 240759 w 313717"/>
                <a:gd name="connsiteY1" fmla="*/ 0 h 72958"/>
                <a:gd name="connsiteX2" fmla="*/ 313717 w 313717"/>
                <a:gd name="connsiteY2" fmla="*/ 72958 h 7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7" h="72958">
                  <a:moveTo>
                    <a:pt x="0" y="0"/>
                  </a:moveTo>
                  <a:lnTo>
                    <a:pt x="240759" y="0"/>
                  </a:lnTo>
                  <a:lnTo>
                    <a:pt x="313717" y="72958"/>
                  </a:lnTo>
                </a:path>
              </a:pathLst>
            </a:custGeom>
            <a:noFill/>
            <a:ln>
              <a:solidFill>
                <a:srgbClr val="FFC8C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86" name="フリーフォーム: 図形 204">
              <a:extLst>
                <a:ext uri="{FF2B5EF4-FFF2-40B4-BE49-F238E27FC236}">
                  <a16:creationId xmlns:a16="http://schemas.microsoft.com/office/drawing/2014/main" id="{E932B5A2-11B0-49EB-AAD8-4A2AFAA6037A}"/>
                </a:ext>
              </a:extLst>
            </p:cNvPr>
            <p:cNvSpPr/>
            <p:nvPr/>
          </p:nvSpPr>
          <p:spPr>
            <a:xfrm>
              <a:off x="5204684" y="2174859"/>
              <a:ext cx="320491" cy="72658"/>
            </a:xfrm>
            <a:custGeom>
              <a:avLst/>
              <a:gdLst>
                <a:gd name="connsiteX0" fmla="*/ 0 w 313717"/>
                <a:gd name="connsiteY0" fmla="*/ 0 h 72958"/>
                <a:gd name="connsiteX1" fmla="*/ 240759 w 313717"/>
                <a:gd name="connsiteY1" fmla="*/ 0 h 72958"/>
                <a:gd name="connsiteX2" fmla="*/ 313717 w 313717"/>
                <a:gd name="connsiteY2" fmla="*/ 72958 h 7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7" h="72958">
                  <a:moveTo>
                    <a:pt x="0" y="0"/>
                  </a:moveTo>
                  <a:lnTo>
                    <a:pt x="240759" y="0"/>
                  </a:lnTo>
                  <a:lnTo>
                    <a:pt x="313717" y="72958"/>
                  </a:lnTo>
                </a:path>
              </a:pathLst>
            </a:custGeom>
            <a:noFill/>
            <a:ln>
              <a:solidFill>
                <a:srgbClr val="FFC8C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87" name="グループ化 286">
            <a:extLst>
              <a:ext uri="{FF2B5EF4-FFF2-40B4-BE49-F238E27FC236}">
                <a16:creationId xmlns:a16="http://schemas.microsoft.com/office/drawing/2014/main" id="{10308E44-FEBC-4C7A-A41A-725B9B817715}"/>
              </a:ext>
            </a:extLst>
          </p:cNvPr>
          <p:cNvGrpSpPr/>
          <p:nvPr/>
        </p:nvGrpSpPr>
        <p:grpSpPr>
          <a:xfrm flipV="1">
            <a:off x="5201508" y="3589548"/>
            <a:ext cx="321683" cy="131883"/>
            <a:chOff x="5203492" y="2099109"/>
            <a:chExt cx="321683" cy="148408"/>
          </a:xfrm>
        </p:grpSpPr>
        <p:sp>
          <p:nvSpPr>
            <p:cNvPr id="288" name="フリーフォーム: 図形 206">
              <a:extLst>
                <a:ext uri="{FF2B5EF4-FFF2-40B4-BE49-F238E27FC236}">
                  <a16:creationId xmlns:a16="http://schemas.microsoft.com/office/drawing/2014/main" id="{DE5CEE4E-2E7F-4428-886E-A923194AD784}"/>
                </a:ext>
              </a:extLst>
            </p:cNvPr>
            <p:cNvSpPr/>
            <p:nvPr/>
          </p:nvSpPr>
          <p:spPr>
            <a:xfrm>
              <a:off x="5203492" y="2099109"/>
              <a:ext cx="320491" cy="72658"/>
            </a:xfrm>
            <a:custGeom>
              <a:avLst/>
              <a:gdLst>
                <a:gd name="connsiteX0" fmla="*/ 0 w 313717"/>
                <a:gd name="connsiteY0" fmla="*/ 0 h 72958"/>
                <a:gd name="connsiteX1" fmla="*/ 240759 w 313717"/>
                <a:gd name="connsiteY1" fmla="*/ 0 h 72958"/>
                <a:gd name="connsiteX2" fmla="*/ 313717 w 313717"/>
                <a:gd name="connsiteY2" fmla="*/ 72958 h 7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7" h="72958">
                  <a:moveTo>
                    <a:pt x="0" y="0"/>
                  </a:moveTo>
                  <a:lnTo>
                    <a:pt x="240759" y="0"/>
                  </a:lnTo>
                  <a:lnTo>
                    <a:pt x="313717" y="72958"/>
                  </a:lnTo>
                </a:path>
              </a:pathLst>
            </a:custGeom>
            <a:noFill/>
            <a:ln>
              <a:solidFill>
                <a:srgbClr val="FFC8C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89" name="フリーフォーム: 図形 207">
              <a:extLst>
                <a:ext uri="{FF2B5EF4-FFF2-40B4-BE49-F238E27FC236}">
                  <a16:creationId xmlns:a16="http://schemas.microsoft.com/office/drawing/2014/main" id="{D76B95F4-A36A-4D19-9187-E42CA97A90BB}"/>
                </a:ext>
              </a:extLst>
            </p:cNvPr>
            <p:cNvSpPr/>
            <p:nvPr/>
          </p:nvSpPr>
          <p:spPr>
            <a:xfrm>
              <a:off x="5204684" y="2174859"/>
              <a:ext cx="320491" cy="72658"/>
            </a:xfrm>
            <a:custGeom>
              <a:avLst/>
              <a:gdLst>
                <a:gd name="connsiteX0" fmla="*/ 0 w 313717"/>
                <a:gd name="connsiteY0" fmla="*/ 0 h 72958"/>
                <a:gd name="connsiteX1" fmla="*/ 240759 w 313717"/>
                <a:gd name="connsiteY1" fmla="*/ 0 h 72958"/>
                <a:gd name="connsiteX2" fmla="*/ 313717 w 313717"/>
                <a:gd name="connsiteY2" fmla="*/ 72958 h 7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7" h="72958">
                  <a:moveTo>
                    <a:pt x="0" y="0"/>
                  </a:moveTo>
                  <a:lnTo>
                    <a:pt x="240759" y="0"/>
                  </a:lnTo>
                  <a:lnTo>
                    <a:pt x="313717" y="72958"/>
                  </a:lnTo>
                </a:path>
              </a:pathLst>
            </a:custGeom>
            <a:noFill/>
            <a:ln>
              <a:solidFill>
                <a:srgbClr val="FFC8C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0" name="グループ化 289">
            <a:extLst>
              <a:ext uri="{FF2B5EF4-FFF2-40B4-BE49-F238E27FC236}">
                <a16:creationId xmlns:a16="http://schemas.microsoft.com/office/drawing/2014/main" id="{3DF23756-DA4F-4C96-9ED2-3CBFF5AD7EE9}"/>
              </a:ext>
            </a:extLst>
          </p:cNvPr>
          <p:cNvGrpSpPr/>
          <p:nvPr/>
        </p:nvGrpSpPr>
        <p:grpSpPr>
          <a:xfrm flipV="1">
            <a:off x="5205932" y="4077288"/>
            <a:ext cx="321683" cy="131883"/>
            <a:chOff x="5203492" y="2099109"/>
            <a:chExt cx="321683" cy="148408"/>
          </a:xfrm>
        </p:grpSpPr>
        <p:sp>
          <p:nvSpPr>
            <p:cNvPr id="291" name="フリーフォーム: 図形 209">
              <a:extLst>
                <a:ext uri="{FF2B5EF4-FFF2-40B4-BE49-F238E27FC236}">
                  <a16:creationId xmlns:a16="http://schemas.microsoft.com/office/drawing/2014/main" id="{7090E6E9-AD64-4D8E-992B-14C2C00285F9}"/>
                </a:ext>
              </a:extLst>
            </p:cNvPr>
            <p:cNvSpPr/>
            <p:nvPr/>
          </p:nvSpPr>
          <p:spPr>
            <a:xfrm>
              <a:off x="5203492" y="2099109"/>
              <a:ext cx="320491" cy="72658"/>
            </a:xfrm>
            <a:custGeom>
              <a:avLst/>
              <a:gdLst>
                <a:gd name="connsiteX0" fmla="*/ 0 w 313717"/>
                <a:gd name="connsiteY0" fmla="*/ 0 h 72958"/>
                <a:gd name="connsiteX1" fmla="*/ 240759 w 313717"/>
                <a:gd name="connsiteY1" fmla="*/ 0 h 72958"/>
                <a:gd name="connsiteX2" fmla="*/ 313717 w 313717"/>
                <a:gd name="connsiteY2" fmla="*/ 72958 h 7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7" h="72958">
                  <a:moveTo>
                    <a:pt x="0" y="0"/>
                  </a:moveTo>
                  <a:lnTo>
                    <a:pt x="240759" y="0"/>
                  </a:lnTo>
                  <a:lnTo>
                    <a:pt x="313717" y="72958"/>
                  </a:lnTo>
                </a:path>
              </a:pathLst>
            </a:custGeom>
            <a:noFill/>
            <a:ln>
              <a:solidFill>
                <a:srgbClr val="FFC8C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292" name="フリーフォーム: 図形 210">
              <a:extLst>
                <a:ext uri="{FF2B5EF4-FFF2-40B4-BE49-F238E27FC236}">
                  <a16:creationId xmlns:a16="http://schemas.microsoft.com/office/drawing/2014/main" id="{299AE482-E631-4566-BCD7-88872C9399F0}"/>
                </a:ext>
              </a:extLst>
            </p:cNvPr>
            <p:cNvSpPr/>
            <p:nvPr/>
          </p:nvSpPr>
          <p:spPr>
            <a:xfrm>
              <a:off x="5204684" y="2174859"/>
              <a:ext cx="320491" cy="72658"/>
            </a:xfrm>
            <a:custGeom>
              <a:avLst/>
              <a:gdLst>
                <a:gd name="connsiteX0" fmla="*/ 0 w 313717"/>
                <a:gd name="connsiteY0" fmla="*/ 0 h 72958"/>
                <a:gd name="connsiteX1" fmla="*/ 240759 w 313717"/>
                <a:gd name="connsiteY1" fmla="*/ 0 h 72958"/>
                <a:gd name="connsiteX2" fmla="*/ 313717 w 313717"/>
                <a:gd name="connsiteY2" fmla="*/ 72958 h 72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7" h="72958">
                  <a:moveTo>
                    <a:pt x="0" y="0"/>
                  </a:moveTo>
                  <a:lnTo>
                    <a:pt x="240759" y="0"/>
                  </a:lnTo>
                  <a:lnTo>
                    <a:pt x="313717" y="72958"/>
                  </a:lnTo>
                </a:path>
              </a:pathLst>
            </a:custGeom>
            <a:noFill/>
            <a:ln>
              <a:solidFill>
                <a:srgbClr val="FFC8C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293" name="テキスト ボックス 292">
            <a:extLst>
              <a:ext uri="{FF2B5EF4-FFF2-40B4-BE49-F238E27FC236}">
                <a16:creationId xmlns:a16="http://schemas.microsoft.com/office/drawing/2014/main" id="{6DE90219-503E-4A63-80C9-9ECFE890DC07}"/>
              </a:ext>
            </a:extLst>
          </p:cNvPr>
          <p:cNvSpPr txBox="1"/>
          <p:nvPr/>
        </p:nvSpPr>
        <p:spPr>
          <a:xfrm>
            <a:off x="3005311" y="944724"/>
            <a:ext cx="1330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micro TCA crate</a:t>
            </a:r>
            <a:endParaRPr kumimoji="1" lang="ja-JP" altLang="en-US" sz="1200" dirty="0"/>
          </a:p>
        </p:txBody>
      </p:sp>
      <p:sp>
        <p:nvSpPr>
          <p:cNvPr id="294" name="正方形/長方形 293">
            <a:extLst>
              <a:ext uri="{FF2B5EF4-FFF2-40B4-BE49-F238E27FC236}">
                <a16:creationId xmlns:a16="http://schemas.microsoft.com/office/drawing/2014/main" id="{6F180C53-6CE5-49E2-BE2C-17D0953E5C2A}"/>
              </a:ext>
            </a:extLst>
          </p:cNvPr>
          <p:cNvSpPr/>
          <p:nvPr/>
        </p:nvSpPr>
        <p:spPr>
          <a:xfrm>
            <a:off x="9801139" y="3273464"/>
            <a:ext cx="1414140" cy="10941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CTP</a:t>
            </a:r>
            <a:endParaRPr kumimoji="1" lang="ja-JP" altLang="en-US" dirty="0"/>
          </a:p>
        </p:txBody>
      </p:sp>
      <p:sp>
        <p:nvSpPr>
          <p:cNvPr id="295" name="テキスト ボックス 294">
            <a:extLst>
              <a:ext uri="{FF2B5EF4-FFF2-40B4-BE49-F238E27FC236}">
                <a16:creationId xmlns:a16="http://schemas.microsoft.com/office/drawing/2014/main" id="{699AB892-F794-4267-95F9-F91A05F485C3}"/>
              </a:ext>
            </a:extLst>
          </p:cNvPr>
          <p:cNvSpPr txBox="1"/>
          <p:nvPr/>
        </p:nvSpPr>
        <p:spPr>
          <a:xfrm>
            <a:off x="10450761" y="2809792"/>
            <a:ext cx="131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LM contrib.</a:t>
            </a:r>
          </a:p>
          <a:p>
            <a:r>
              <a:rPr lang="en-US" altLang="ja-JP" sz="1200" dirty="0"/>
              <a:t>decision (</a:t>
            </a:r>
            <a:r>
              <a:rPr lang="en-US" altLang="ja-JP" sz="1200" dirty="0" err="1"/>
              <a:t>bidir</a:t>
            </a:r>
            <a:r>
              <a:rPr lang="en-US" altLang="ja-JP" sz="1200" dirty="0"/>
              <a:t>.)</a:t>
            </a:r>
            <a:endParaRPr kumimoji="1" lang="en-US" altLang="ja-JP" sz="1200" dirty="0"/>
          </a:p>
        </p:txBody>
      </p:sp>
      <p:sp>
        <p:nvSpPr>
          <p:cNvPr id="296" name="正方形/長方形 113">
            <a:extLst>
              <a:ext uri="{FF2B5EF4-FFF2-40B4-BE49-F238E27FC236}">
                <a16:creationId xmlns:a16="http://schemas.microsoft.com/office/drawing/2014/main" id="{5B5E12BE-09A9-48E8-9929-AC8FD8460114}"/>
              </a:ext>
            </a:extLst>
          </p:cNvPr>
          <p:cNvSpPr/>
          <p:nvPr/>
        </p:nvSpPr>
        <p:spPr>
          <a:xfrm rot="5400000">
            <a:off x="5704725" y="2298669"/>
            <a:ext cx="2882004" cy="3877209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</a:path>
            </a:pathLst>
          </a:custGeom>
          <a:noFill/>
          <a:ln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7" name="テキスト ボックス 296">
            <a:extLst>
              <a:ext uri="{FF2B5EF4-FFF2-40B4-BE49-F238E27FC236}">
                <a16:creationId xmlns:a16="http://schemas.microsoft.com/office/drawing/2014/main" id="{ED64A195-26BB-46EB-8C5E-C74A436E0E14}"/>
              </a:ext>
            </a:extLst>
          </p:cNvPr>
          <p:cNvSpPr txBox="1"/>
          <p:nvPr/>
        </p:nvSpPr>
        <p:spPr>
          <a:xfrm>
            <a:off x="6152709" y="5444659"/>
            <a:ext cx="2762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pre-trigger decision within ~1000 ns</a:t>
            </a:r>
            <a:endParaRPr kumimoji="1" lang="ja-JP" altLang="en-US" sz="1200" dirty="0"/>
          </a:p>
        </p:txBody>
      </p:sp>
      <p:sp>
        <p:nvSpPr>
          <p:cNvPr id="298" name="正方形/長方形 297">
            <a:extLst>
              <a:ext uri="{FF2B5EF4-FFF2-40B4-BE49-F238E27FC236}">
                <a16:creationId xmlns:a16="http://schemas.microsoft.com/office/drawing/2014/main" id="{24692B5C-F5D8-4A31-B263-A379933CD342}"/>
              </a:ext>
            </a:extLst>
          </p:cNvPr>
          <p:cNvSpPr/>
          <p:nvPr/>
        </p:nvSpPr>
        <p:spPr>
          <a:xfrm>
            <a:off x="10135691" y="4662115"/>
            <a:ext cx="635558" cy="38151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LTU</a:t>
            </a:r>
            <a:endParaRPr kumimoji="1" lang="ja-JP" altLang="en-US" dirty="0"/>
          </a:p>
        </p:txBody>
      </p:sp>
      <p:sp>
        <p:nvSpPr>
          <p:cNvPr id="299" name="正方形/長方形 113">
            <a:extLst>
              <a:ext uri="{FF2B5EF4-FFF2-40B4-BE49-F238E27FC236}">
                <a16:creationId xmlns:a16="http://schemas.microsoft.com/office/drawing/2014/main" id="{F15AD8D8-2441-49CE-AD3F-C14A47EE6EED}"/>
              </a:ext>
            </a:extLst>
          </p:cNvPr>
          <p:cNvSpPr/>
          <p:nvPr/>
        </p:nvSpPr>
        <p:spPr>
          <a:xfrm rot="10800000" flipV="1">
            <a:off x="10260197" y="2813056"/>
            <a:ext cx="193273" cy="46166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0" fmla="*/ 0 w 0"/>
              <a:gd name="connsiteY0" fmla="*/ 0 h 914400"/>
              <a:gd name="connsiteX1" fmla="*/ 0 w 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noFill/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0" name="正方形/長方形 299">
            <a:extLst>
              <a:ext uri="{FF2B5EF4-FFF2-40B4-BE49-F238E27FC236}">
                <a16:creationId xmlns:a16="http://schemas.microsoft.com/office/drawing/2014/main" id="{D7980DA7-ABDD-4137-8F9A-F7FEACF14993}"/>
              </a:ext>
            </a:extLst>
          </p:cNvPr>
          <p:cNvSpPr/>
          <p:nvPr/>
        </p:nvSpPr>
        <p:spPr>
          <a:xfrm>
            <a:off x="3899078" y="5620977"/>
            <a:ext cx="1301011" cy="49919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b="1" dirty="0"/>
              <a:t>RU</a:t>
            </a:r>
          </a:p>
        </p:txBody>
      </p:sp>
      <p:cxnSp>
        <p:nvCxnSpPr>
          <p:cNvPr id="301" name="直線矢印コネクタ 300"/>
          <p:cNvCxnSpPr>
            <a:cxnSpLocks/>
          </p:cNvCxnSpPr>
          <p:nvPr/>
        </p:nvCxnSpPr>
        <p:spPr>
          <a:xfrm flipH="1">
            <a:off x="3885155" y="5678277"/>
            <a:ext cx="1314934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正方形/長方形 113">
            <a:extLst>
              <a:ext uri="{FF2B5EF4-FFF2-40B4-BE49-F238E27FC236}">
                <a16:creationId xmlns:a16="http://schemas.microsoft.com/office/drawing/2014/main" id="{217D815B-2105-4465-B932-DD1CBB4847D9}"/>
              </a:ext>
            </a:extLst>
          </p:cNvPr>
          <p:cNvSpPr/>
          <p:nvPr/>
        </p:nvSpPr>
        <p:spPr>
          <a:xfrm rot="10800000" flipV="1">
            <a:off x="10260196" y="4360038"/>
            <a:ext cx="193273" cy="302078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0" fmla="*/ 0 w 0"/>
              <a:gd name="connsiteY0" fmla="*/ 0 h 914400"/>
              <a:gd name="connsiteX1" fmla="*/ 0 w 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3" name="正方形/長方形 113">
            <a:extLst>
              <a:ext uri="{FF2B5EF4-FFF2-40B4-BE49-F238E27FC236}">
                <a16:creationId xmlns:a16="http://schemas.microsoft.com/office/drawing/2014/main" id="{C932ACBF-7D03-4A16-B996-9C4FD5ED08C8}"/>
              </a:ext>
            </a:extLst>
          </p:cNvPr>
          <p:cNvSpPr/>
          <p:nvPr/>
        </p:nvSpPr>
        <p:spPr>
          <a:xfrm rot="10800000" flipV="1">
            <a:off x="10147928" y="5043633"/>
            <a:ext cx="310237" cy="447665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0" fmla="*/ 0 w 0"/>
              <a:gd name="connsiteY0" fmla="*/ 0 h 914400"/>
              <a:gd name="connsiteX1" fmla="*/ 0 w 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14400">
                <a:moveTo>
                  <a:pt x="0" y="0"/>
                </a:moveTo>
                <a:lnTo>
                  <a:pt x="0" y="914400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4" name="テキスト ボックス 303">
            <a:extLst>
              <a:ext uri="{FF2B5EF4-FFF2-40B4-BE49-F238E27FC236}">
                <a16:creationId xmlns:a16="http://schemas.microsoft.com/office/drawing/2014/main" id="{A6A55D3E-02AA-4B4D-A15A-C67AFFB0397B}"/>
              </a:ext>
            </a:extLst>
          </p:cNvPr>
          <p:cNvSpPr txBox="1"/>
          <p:nvPr/>
        </p:nvSpPr>
        <p:spPr>
          <a:xfrm>
            <a:off x="10863748" y="4578859"/>
            <a:ext cx="11256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ALICE trigger</a:t>
            </a:r>
          </a:p>
          <a:p>
            <a:r>
              <a:rPr lang="en-US" altLang="ja-JP" sz="1200" dirty="0"/>
              <a:t>Decisions</a:t>
            </a:r>
          </a:p>
          <a:p>
            <a:r>
              <a:rPr lang="en-US" altLang="ja-JP" sz="1200" dirty="0"/>
              <a:t>a</a:t>
            </a:r>
            <a:r>
              <a:rPr kumimoji="1" lang="en-US" altLang="ja-JP" sz="1200" dirty="0"/>
              <a:t>nd timing</a:t>
            </a: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CB8844BD-F8E3-4614-B1C5-5EFAA41D4A97}"/>
              </a:ext>
            </a:extLst>
          </p:cNvPr>
          <p:cNvSpPr txBox="1"/>
          <p:nvPr/>
        </p:nvSpPr>
        <p:spPr>
          <a:xfrm>
            <a:off x="6830483" y="5988316"/>
            <a:ext cx="22878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/>
              <a:t>trigger and data </a:t>
            </a:r>
            <a:r>
              <a:rPr kumimoji="1" lang="en-US" altLang="ja-JP" sz="1000" dirty="0"/>
              <a:t>(GBT bidirectional)</a:t>
            </a:r>
            <a:endParaRPr kumimoji="1" lang="ja-JP" altLang="en-US" sz="1000" dirty="0"/>
          </a:p>
        </p:txBody>
      </p:sp>
      <p:sp>
        <p:nvSpPr>
          <p:cNvPr id="306" name="フリーフォーム: 図形 261">
            <a:extLst>
              <a:ext uri="{FF2B5EF4-FFF2-40B4-BE49-F238E27FC236}">
                <a16:creationId xmlns:a16="http://schemas.microsoft.com/office/drawing/2014/main" id="{68784325-0A13-44CC-8A3C-ECB85E887C31}"/>
              </a:ext>
            </a:extLst>
          </p:cNvPr>
          <p:cNvSpPr/>
          <p:nvPr/>
        </p:nvSpPr>
        <p:spPr>
          <a:xfrm>
            <a:off x="5204346" y="2359565"/>
            <a:ext cx="819646" cy="102788"/>
          </a:xfrm>
          <a:custGeom>
            <a:avLst/>
            <a:gdLst>
              <a:gd name="connsiteX0" fmla="*/ 0 w 313717"/>
              <a:gd name="connsiteY0" fmla="*/ 0 h 72958"/>
              <a:gd name="connsiteX1" fmla="*/ 240759 w 313717"/>
              <a:gd name="connsiteY1" fmla="*/ 0 h 72958"/>
              <a:gd name="connsiteX2" fmla="*/ 313717 w 313717"/>
              <a:gd name="connsiteY2" fmla="*/ 72958 h 7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717" h="72958">
                <a:moveTo>
                  <a:pt x="0" y="0"/>
                </a:moveTo>
                <a:lnTo>
                  <a:pt x="240759" y="0"/>
                </a:lnTo>
                <a:lnTo>
                  <a:pt x="313717" y="72958"/>
                </a:lnTo>
              </a:path>
            </a:pathLst>
          </a:cu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07" name="フリーフォーム: 図形 264">
            <a:extLst>
              <a:ext uri="{FF2B5EF4-FFF2-40B4-BE49-F238E27FC236}">
                <a16:creationId xmlns:a16="http://schemas.microsoft.com/office/drawing/2014/main" id="{95EC2C86-448B-49A1-BEDD-66E4616CA477}"/>
              </a:ext>
            </a:extLst>
          </p:cNvPr>
          <p:cNvSpPr/>
          <p:nvPr/>
        </p:nvSpPr>
        <p:spPr>
          <a:xfrm>
            <a:off x="5203426" y="3324055"/>
            <a:ext cx="819646" cy="102788"/>
          </a:xfrm>
          <a:custGeom>
            <a:avLst/>
            <a:gdLst>
              <a:gd name="connsiteX0" fmla="*/ 0 w 313717"/>
              <a:gd name="connsiteY0" fmla="*/ 0 h 72958"/>
              <a:gd name="connsiteX1" fmla="*/ 240759 w 313717"/>
              <a:gd name="connsiteY1" fmla="*/ 0 h 72958"/>
              <a:gd name="connsiteX2" fmla="*/ 313717 w 313717"/>
              <a:gd name="connsiteY2" fmla="*/ 72958 h 7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717" h="72958">
                <a:moveTo>
                  <a:pt x="0" y="0"/>
                </a:moveTo>
                <a:lnTo>
                  <a:pt x="240759" y="0"/>
                </a:lnTo>
                <a:lnTo>
                  <a:pt x="313717" y="72958"/>
                </a:lnTo>
              </a:path>
            </a:pathLst>
          </a:cu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08" name="フリーフォーム: 図形 265">
            <a:extLst>
              <a:ext uri="{FF2B5EF4-FFF2-40B4-BE49-F238E27FC236}">
                <a16:creationId xmlns:a16="http://schemas.microsoft.com/office/drawing/2014/main" id="{C22874A6-83F2-4AFB-95A7-1CA4726EA9E6}"/>
              </a:ext>
            </a:extLst>
          </p:cNvPr>
          <p:cNvSpPr/>
          <p:nvPr/>
        </p:nvSpPr>
        <p:spPr>
          <a:xfrm>
            <a:off x="5211994" y="3813275"/>
            <a:ext cx="819646" cy="102788"/>
          </a:xfrm>
          <a:custGeom>
            <a:avLst/>
            <a:gdLst>
              <a:gd name="connsiteX0" fmla="*/ 0 w 313717"/>
              <a:gd name="connsiteY0" fmla="*/ 0 h 72958"/>
              <a:gd name="connsiteX1" fmla="*/ 240759 w 313717"/>
              <a:gd name="connsiteY1" fmla="*/ 0 h 72958"/>
              <a:gd name="connsiteX2" fmla="*/ 313717 w 313717"/>
              <a:gd name="connsiteY2" fmla="*/ 72958 h 7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717" h="72958">
                <a:moveTo>
                  <a:pt x="0" y="0"/>
                </a:moveTo>
                <a:lnTo>
                  <a:pt x="240759" y="0"/>
                </a:lnTo>
                <a:lnTo>
                  <a:pt x="313717" y="72958"/>
                </a:lnTo>
              </a:path>
            </a:pathLst>
          </a:cu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09" name="フリーフォーム: 図形 266">
            <a:extLst>
              <a:ext uri="{FF2B5EF4-FFF2-40B4-BE49-F238E27FC236}">
                <a16:creationId xmlns:a16="http://schemas.microsoft.com/office/drawing/2014/main" id="{2030DD02-758D-4CF9-952A-4EBC113A3DEF}"/>
              </a:ext>
            </a:extLst>
          </p:cNvPr>
          <p:cNvSpPr/>
          <p:nvPr/>
        </p:nvSpPr>
        <p:spPr>
          <a:xfrm>
            <a:off x="5203426" y="4292010"/>
            <a:ext cx="819646" cy="102788"/>
          </a:xfrm>
          <a:custGeom>
            <a:avLst/>
            <a:gdLst>
              <a:gd name="connsiteX0" fmla="*/ 0 w 313717"/>
              <a:gd name="connsiteY0" fmla="*/ 0 h 72958"/>
              <a:gd name="connsiteX1" fmla="*/ 240759 w 313717"/>
              <a:gd name="connsiteY1" fmla="*/ 0 h 72958"/>
              <a:gd name="connsiteX2" fmla="*/ 313717 w 313717"/>
              <a:gd name="connsiteY2" fmla="*/ 72958 h 7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3717" h="72958">
                <a:moveTo>
                  <a:pt x="0" y="0"/>
                </a:moveTo>
                <a:lnTo>
                  <a:pt x="240759" y="0"/>
                </a:lnTo>
                <a:lnTo>
                  <a:pt x="313717" y="72958"/>
                </a:lnTo>
              </a:path>
            </a:pathLst>
          </a:custGeom>
          <a:noFill/>
          <a:ln w="3810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310" name="フリーフォーム: 図形 269">
            <a:extLst>
              <a:ext uri="{FF2B5EF4-FFF2-40B4-BE49-F238E27FC236}">
                <a16:creationId xmlns:a16="http://schemas.microsoft.com/office/drawing/2014/main" id="{6B9EC202-8475-470B-B3B7-960C27605711}"/>
              </a:ext>
            </a:extLst>
          </p:cNvPr>
          <p:cNvSpPr/>
          <p:nvPr/>
        </p:nvSpPr>
        <p:spPr>
          <a:xfrm>
            <a:off x="6015152" y="2433492"/>
            <a:ext cx="3784999" cy="3416718"/>
          </a:xfrm>
          <a:custGeom>
            <a:avLst/>
            <a:gdLst>
              <a:gd name="connsiteX0" fmla="*/ 0 w 2596505"/>
              <a:gd name="connsiteY0" fmla="*/ 0 h 2826328"/>
              <a:gd name="connsiteX1" fmla="*/ 0 w 2596505"/>
              <a:gd name="connsiteY1" fmla="*/ 2826328 h 2826328"/>
              <a:gd name="connsiteX2" fmla="*/ 2596505 w 2596505"/>
              <a:gd name="connsiteY2" fmla="*/ 2826328 h 282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6505" h="2826328">
                <a:moveTo>
                  <a:pt x="0" y="0"/>
                </a:moveTo>
                <a:lnTo>
                  <a:pt x="0" y="2826328"/>
                </a:lnTo>
                <a:lnTo>
                  <a:pt x="2596505" y="2826328"/>
                </a:ln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1" name="テキスト ボックス 310">
            <a:extLst>
              <a:ext uri="{FF2B5EF4-FFF2-40B4-BE49-F238E27FC236}">
                <a16:creationId xmlns:a16="http://schemas.microsoft.com/office/drawing/2014/main" id="{1F2194B0-BE10-47EF-AAE5-7A5A12D06FDC}"/>
              </a:ext>
            </a:extLst>
          </p:cNvPr>
          <p:cNvSpPr txBox="1"/>
          <p:nvPr/>
        </p:nvSpPr>
        <p:spPr>
          <a:xfrm rot="16200000">
            <a:off x="5879135" y="3008465"/>
            <a:ext cx="17107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/>
              <a:t>1-2 Gbps x 10 trigger sum</a:t>
            </a:r>
          </a:p>
          <a:p>
            <a:r>
              <a:rPr kumimoji="1" lang="en-US" altLang="ja-JP" sz="1000" dirty="0"/>
              <a:t>(wire &lt;50cm)</a:t>
            </a:r>
          </a:p>
          <a:p>
            <a:r>
              <a:rPr lang="en-US" altLang="ja-JP" sz="1000" dirty="0"/>
              <a:t>no need to install all</a:t>
            </a:r>
            <a:endParaRPr kumimoji="1" lang="ja-JP" altLang="en-US" sz="1000" dirty="0"/>
          </a:p>
        </p:txBody>
      </p:sp>
      <p:sp>
        <p:nvSpPr>
          <p:cNvPr id="312" name="矢印: 右 271">
            <a:extLst>
              <a:ext uri="{FF2B5EF4-FFF2-40B4-BE49-F238E27FC236}">
                <a16:creationId xmlns:a16="http://schemas.microsoft.com/office/drawing/2014/main" id="{E12BB86A-A0E3-4E20-95D6-F16CCF4C7101}"/>
              </a:ext>
            </a:extLst>
          </p:cNvPr>
          <p:cNvSpPr/>
          <p:nvPr/>
        </p:nvSpPr>
        <p:spPr>
          <a:xfrm>
            <a:off x="11214291" y="5661248"/>
            <a:ext cx="663727" cy="3178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3" name="テキスト ボックス 312">
            <a:extLst>
              <a:ext uri="{FF2B5EF4-FFF2-40B4-BE49-F238E27FC236}">
                <a16:creationId xmlns:a16="http://schemas.microsoft.com/office/drawing/2014/main" id="{395C0D23-D148-48B3-868D-0C80A9C962AA}"/>
              </a:ext>
            </a:extLst>
          </p:cNvPr>
          <p:cNvSpPr txBox="1"/>
          <p:nvPr/>
        </p:nvSpPr>
        <p:spPr>
          <a:xfrm>
            <a:off x="11311154" y="5889796"/>
            <a:ext cx="4700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FLP</a:t>
            </a:r>
            <a:endParaRPr kumimoji="1" lang="ja-JP" altLang="en-US" sz="1200" dirty="0"/>
          </a:p>
        </p:txBody>
      </p:sp>
      <p:sp>
        <p:nvSpPr>
          <p:cNvPr id="314" name="正方形/長方形 113">
            <a:extLst>
              <a:ext uri="{FF2B5EF4-FFF2-40B4-BE49-F238E27FC236}">
                <a16:creationId xmlns:a16="http://schemas.microsoft.com/office/drawing/2014/main" id="{FE171484-C433-42CD-821F-E3D6B7C25C45}"/>
              </a:ext>
            </a:extLst>
          </p:cNvPr>
          <p:cNvSpPr/>
          <p:nvPr/>
        </p:nvSpPr>
        <p:spPr>
          <a:xfrm rot="5400000" flipV="1">
            <a:off x="8075855" y="3953980"/>
            <a:ext cx="2885407" cy="563187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14400"/>
              <a:gd name="connsiteY0" fmla="*/ 914400 h 1005840"/>
              <a:gd name="connsiteX1" fmla="*/ 0 w 914400"/>
              <a:gd name="connsiteY1" fmla="*/ 0 h 1005840"/>
              <a:gd name="connsiteX2" fmla="*/ 914400 w 914400"/>
              <a:gd name="connsiteY2" fmla="*/ 0 h 1005840"/>
              <a:gd name="connsiteX3" fmla="*/ 914400 w 914400"/>
              <a:gd name="connsiteY3" fmla="*/ 914400 h 1005840"/>
              <a:gd name="connsiteX4" fmla="*/ 91440 w 914400"/>
              <a:gd name="connsiteY4" fmla="*/ 1005840 h 1005840"/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0 h 914400"/>
              <a:gd name="connsiteX3" fmla="*/ 914400 w 914400"/>
              <a:gd name="connsiteY3" fmla="*/ 914400 h 914400"/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914400">
                <a:moveTo>
                  <a:pt x="0" y="0"/>
                </a:moveTo>
                <a:lnTo>
                  <a:pt x="914400" y="0"/>
                </a:lnTo>
                <a:lnTo>
                  <a:pt x="914400" y="914400"/>
                </a:lnTo>
              </a:path>
            </a:pathLst>
          </a:cu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1D84F338-2A72-49CF-A764-24AA5C7A69F7}"/>
              </a:ext>
            </a:extLst>
          </p:cNvPr>
          <p:cNvSpPr txBox="1"/>
          <p:nvPr/>
        </p:nvSpPr>
        <p:spPr>
          <a:xfrm rot="16200000">
            <a:off x="8231727" y="4033346"/>
            <a:ext cx="219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trigger information to record</a:t>
            </a:r>
            <a:endParaRPr kumimoji="1" lang="ja-JP" altLang="en-US" sz="1200" dirty="0"/>
          </a:p>
        </p:txBody>
      </p:sp>
      <p:cxnSp>
        <p:nvCxnSpPr>
          <p:cNvPr id="316" name="直線矢印コネクタ 315">
            <a:extLst>
              <a:ext uri="{FF2B5EF4-FFF2-40B4-BE49-F238E27FC236}">
                <a16:creationId xmlns:a16="http://schemas.microsoft.com/office/drawing/2014/main" id="{A2BD14DE-6994-4911-800D-FEBC7DCF7637}"/>
              </a:ext>
            </a:extLst>
          </p:cNvPr>
          <p:cNvCxnSpPr>
            <a:cxnSpLocks/>
          </p:cNvCxnSpPr>
          <p:nvPr/>
        </p:nvCxnSpPr>
        <p:spPr>
          <a:xfrm flipH="1" flipV="1">
            <a:off x="5550410" y="2488570"/>
            <a:ext cx="926657" cy="4005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テキスト ボックス 316">
            <a:extLst>
              <a:ext uri="{FF2B5EF4-FFF2-40B4-BE49-F238E27FC236}">
                <a16:creationId xmlns:a16="http://schemas.microsoft.com/office/drawing/2014/main" id="{302C6587-91A1-4D8A-A43F-A15FD8B0FCF1}"/>
              </a:ext>
            </a:extLst>
          </p:cNvPr>
          <p:cNvSpPr txBox="1"/>
          <p:nvPr/>
        </p:nvSpPr>
        <p:spPr>
          <a:xfrm>
            <a:off x="3150088" y="2100850"/>
            <a:ext cx="5277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 dirty="0"/>
              <a:t>trigger</a:t>
            </a:r>
            <a:endParaRPr kumimoji="1" lang="ja-JP" altLang="en-US" sz="900" dirty="0"/>
          </a:p>
        </p:txBody>
      </p:sp>
      <p:sp>
        <p:nvSpPr>
          <p:cNvPr id="318" name="テキスト ボックス 317">
            <a:extLst>
              <a:ext uri="{FF2B5EF4-FFF2-40B4-BE49-F238E27FC236}">
                <a16:creationId xmlns:a16="http://schemas.microsoft.com/office/drawing/2014/main" id="{24195A35-4B33-4C38-B5A0-B669E161D7CC}"/>
              </a:ext>
            </a:extLst>
          </p:cNvPr>
          <p:cNvSpPr txBox="1"/>
          <p:nvPr/>
        </p:nvSpPr>
        <p:spPr>
          <a:xfrm>
            <a:off x="7953716" y="3378169"/>
            <a:ext cx="12003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i="1" dirty="0">
                <a:solidFill>
                  <a:prstClr val="black"/>
                </a:solidFill>
                <a:latin typeface="游ゴシック"/>
                <a:ea typeface="游ゴシック"/>
              </a:rPr>
              <a:t>pre-trigger is</a:t>
            </a:r>
          </a:p>
          <a:p>
            <a:r>
              <a:rPr kumimoji="1" lang="en-US" altLang="ja-JP" sz="1000" i="1" dirty="0">
                <a:solidFill>
                  <a:prstClr val="black"/>
                </a:solidFill>
                <a:latin typeface="游ゴシック"/>
                <a:ea typeface="游ゴシック"/>
              </a:rPr>
              <a:t>optional in case LM via CTP is too late</a:t>
            </a:r>
          </a:p>
          <a:p>
            <a:r>
              <a:rPr kumimoji="1" lang="en-US" altLang="ja-JP" sz="1000" i="1" dirty="0">
                <a:solidFill>
                  <a:prstClr val="black"/>
                </a:solidFill>
                <a:latin typeface="游ゴシック"/>
                <a:ea typeface="游ゴシック"/>
              </a:rPr>
              <a:t>AND we run PIXEL</a:t>
            </a:r>
            <a:r>
              <a:rPr kumimoji="1" lang="ja-JP" altLang="en-US" sz="1000" i="1" dirty="0">
                <a:solidFill>
                  <a:prstClr val="black"/>
                </a:solidFill>
                <a:latin typeface="游ゴシック"/>
                <a:ea typeface="游ゴシック"/>
              </a:rPr>
              <a:t> </a:t>
            </a:r>
            <a:r>
              <a:rPr kumimoji="1" lang="en-US" altLang="ja-JP" sz="1000" i="1" dirty="0">
                <a:solidFill>
                  <a:prstClr val="black"/>
                </a:solidFill>
                <a:latin typeface="游ゴシック"/>
                <a:ea typeface="游ゴシック"/>
              </a:rPr>
              <a:t>with triggered mode</a:t>
            </a:r>
          </a:p>
        </p:txBody>
      </p:sp>
      <p:pic>
        <p:nvPicPr>
          <p:cNvPr id="319" name="図 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952" y="4539894"/>
            <a:ext cx="486750" cy="432877"/>
          </a:xfrm>
          <a:prstGeom prst="rect">
            <a:avLst/>
          </a:prstGeom>
        </p:spPr>
      </p:pic>
      <p:sp>
        <p:nvSpPr>
          <p:cNvPr id="320" name="右矢印 319"/>
          <p:cNvSpPr/>
          <p:nvPr/>
        </p:nvSpPr>
        <p:spPr>
          <a:xfrm>
            <a:off x="4435651" y="4730099"/>
            <a:ext cx="281469" cy="2614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1" name="図 3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25" y="4607024"/>
            <a:ext cx="486750" cy="432877"/>
          </a:xfrm>
          <a:prstGeom prst="rect">
            <a:avLst/>
          </a:prstGeom>
        </p:spPr>
      </p:pic>
      <p:pic>
        <p:nvPicPr>
          <p:cNvPr id="322" name="図 3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5352" y="4695929"/>
            <a:ext cx="486750" cy="432877"/>
          </a:xfrm>
          <a:prstGeom prst="rect">
            <a:avLst/>
          </a:prstGeom>
        </p:spPr>
      </p:pic>
      <p:pic>
        <p:nvPicPr>
          <p:cNvPr id="323" name="図 3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378" y="4764345"/>
            <a:ext cx="486750" cy="432877"/>
          </a:xfrm>
          <a:prstGeom prst="rect">
            <a:avLst/>
          </a:prstGeom>
        </p:spPr>
      </p:pic>
      <p:sp>
        <p:nvSpPr>
          <p:cNvPr id="324" name="直方体 323"/>
          <p:cNvSpPr/>
          <p:nvPr/>
        </p:nvSpPr>
        <p:spPr>
          <a:xfrm>
            <a:off x="4742381" y="4734239"/>
            <a:ext cx="845329" cy="300482"/>
          </a:xfrm>
          <a:prstGeom prst="cube">
            <a:avLst>
              <a:gd name="adj" fmla="val 68421"/>
            </a:avLst>
          </a:prstGeom>
          <a:solidFill>
            <a:srgbClr val="0085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5" name="テキスト ボックス 324"/>
          <p:cNvSpPr txBox="1"/>
          <p:nvPr/>
        </p:nvSpPr>
        <p:spPr>
          <a:xfrm>
            <a:off x="3585957" y="5217945"/>
            <a:ext cx="1994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x4 HGCROC into one sum</a:t>
            </a:r>
            <a:endParaRPr kumimoji="1" lang="ja-JP" altLang="en-US" sz="1200" dirty="0"/>
          </a:p>
        </p:txBody>
      </p:sp>
      <p:pic>
        <p:nvPicPr>
          <p:cNvPr id="326" name="図 3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27" y="3232114"/>
            <a:ext cx="1713962" cy="1004442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515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AF662D-BAE9-4DE1-AE35-39F2D69D6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ALPIDE triggering idea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820D2B-9BD4-4C61-B5A7-5E6EEB272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0" y="1217396"/>
            <a:ext cx="11777755" cy="4351337"/>
          </a:xfrm>
        </p:spPr>
        <p:txBody>
          <a:bodyPr/>
          <a:lstStyle/>
          <a:p>
            <a:r>
              <a:rPr lang="en-US" altLang="ja-JP" dirty="0"/>
              <a:t>system-C simulation will soon tell us how often we can trigger ALPIDE safely</a:t>
            </a:r>
          </a:p>
          <a:p>
            <a:r>
              <a:rPr lang="en-US" altLang="ja-JP" dirty="0"/>
              <a:t>assuming ~100 kHz for </a:t>
            </a:r>
            <a:r>
              <a:rPr lang="en-US" altLang="ja-JP" i="1" dirty="0"/>
              <a:t>pp</a:t>
            </a:r>
            <a:r>
              <a:rPr lang="en-US" altLang="ja-JP" dirty="0"/>
              <a:t> is a safe limit</a:t>
            </a:r>
          </a:p>
          <a:p>
            <a:pPr lvl="1"/>
            <a:r>
              <a:rPr lang="en-US" altLang="ja-JP" dirty="0"/>
              <a:t>GLOBAL physics triggers </a:t>
            </a:r>
            <a:r>
              <a:rPr lang="en-US" altLang="ja-JP" b="1" dirty="0">
                <a:solidFill>
                  <a:srgbClr val="FF0000"/>
                </a:solidFill>
              </a:rPr>
              <a:t>aggregated</a:t>
            </a:r>
            <a:r>
              <a:rPr lang="en-US" altLang="ja-JP" dirty="0"/>
              <a:t> rejection factor of 5-10 will be safe with ROI</a:t>
            </a:r>
            <a:endParaRPr lang="en-US" altLang="ja-JP" dirty="0">
              <a:sym typeface="Wingdings" panose="05000000000000000000" pitchFamily="2" charset="2"/>
            </a:endParaRPr>
          </a:p>
          <a:p>
            <a:pPr lvl="2"/>
            <a:r>
              <a:rPr lang="en-US" altLang="ja-JP" dirty="0">
                <a:sym typeface="Wingdings" panose="05000000000000000000" pitchFamily="2" charset="2"/>
              </a:rPr>
              <a:t>assuming 3-5 different triggers, individual trigger may be required better than 10-20</a:t>
            </a:r>
            <a:endParaRPr lang="en-US" altLang="ja-JP" dirty="0"/>
          </a:p>
          <a:p>
            <a:r>
              <a:rPr lang="en-US" altLang="ja-JP" dirty="0"/>
              <a:t>additionally</a:t>
            </a:r>
          </a:p>
          <a:p>
            <a:pPr lvl="1"/>
            <a:r>
              <a:rPr lang="en-US" altLang="ja-JP" dirty="0"/>
              <a:t>limit readout region for ALPIDE using HGCROC trigger stream </a:t>
            </a:r>
            <a:r>
              <a:rPr lang="en-US" altLang="ja-JP" dirty="0">
                <a:sym typeface="Wingdings" panose="05000000000000000000" pitchFamily="2" charset="2"/>
              </a:rPr>
              <a:t> </a:t>
            </a:r>
            <a:r>
              <a:rPr lang="en-US" altLang="ja-JP" b="1" dirty="0">
                <a:solidFill>
                  <a:srgbClr val="FF0000"/>
                </a:solidFill>
              </a:rPr>
              <a:t>ROI: region of interest </a:t>
            </a:r>
          </a:p>
          <a:p>
            <a:pPr lvl="1"/>
            <a:r>
              <a:rPr lang="en-US" altLang="ja-JP" dirty="0"/>
              <a:t>with enough low threshold on charge</a:t>
            </a:r>
          </a:p>
          <a:p>
            <a:pPr lvl="1"/>
            <a:r>
              <a:rPr lang="en-US" altLang="ja-JP" dirty="0"/>
              <a:t>AND arithmetic with GLOBAL trigger</a:t>
            </a:r>
          </a:p>
          <a:p>
            <a:pPr lvl="1"/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4B903E-380C-4620-9167-8FA159E84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6009A61-F212-494C-8CCC-D01408169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53954" r="3219" b="13476"/>
          <a:stretch/>
        </p:blipFill>
        <p:spPr>
          <a:xfrm>
            <a:off x="731404" y="4482704"/>
            <a:ext cx="11072724" cy="2196244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60F6E9B8-0899-4C0E-890F-41057A372093}"/>
              </a:ext>
            </a:extLst>
          </p:cNvPr>
          <p:cNvSpPr/>
          <p:nvPr/>
        </p:nvSpPr>
        <p:spPr>
          <a:xfrm>
            <a:off x="3683732" y="4823210"/>
            <a:ext cx="540060" cy="504056"/>
          </a:xfrm>
          <a:prstGeom prst="ellipse">
            <a:avLst/>
          </a:prstGeom>
          <a:solidFill>
            <a:srgbClr val="FFFF00">
              <a:alpha val="65882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1096985C-2E6E-4905-90E8-4940A7EDF24A}"/>
              </a:ext>
            </a:extLst>
          </p:cNvPr>
          <p:cNvSpPr/>
          <p:nvPr/>
        </p:nvSpPr>
        <p:spPr>
          <a:xfrm>
            <a:off x="7037856" y="5721528"/>
            <a:ext cx="684076" cy="567345"/>
          </a:xfrm>
          <a:prstGeom prst="ellipse">
            <a:avLst/>
          </a:prstGeom>
          <a:solidFill>
            <a:srgbClr val="FFFF00">
              <a:alpha val="65882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86F9433-BDE2-4828-BDA8-3E4ADDF1468E}"/>
              </a:ext>
            </a:extLst>
          </p:cNvPr>
          <p:cNvSpPr/>
          <p:nvPr/>
        </p:nvSpPr>
        <p:spPr>
          <a:xfrm>
            <a:off x="3039362" y="4623678"/>
            <a:ext cx="2120534" cy="9709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3877391-2F1B-4BE8-8931-E6FD084745BC}"/>
              </a:ext>
            </a:extLst>
          </p:cNvPr>
          <p:cNvSpPr/>
          <p:nvPr/>
        </p:nvSpPr>
        <p:spPr>
          <a:xfrm>
            <a:off x="5159896" y="5579442"/>
            <a:ext cx="4284476" cy="9709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1BF40C7-C4AE-437D-9EF2-9A4D21B321AA}"/>
              </a:ext>
            </a:extLst>
          </p:cNvPr>
          <p:cNvSpPr txBox="1"/>
          <p:nvPr/>
        </p:nvSpPr>
        <p:spPr>
          <a:xfrm>
            <a:off x="8524653" y="4319154"/>
            <a:ext cx="3276364" cy="923330"/>
          </a:xfrm>
          <a:prstGeom prst="rect">
            <a:avLst/>
          </a:prstGeom>
          <a:solidFill>
            <a:srgbClr val="E7E6E6">
              <a:alpha val="74118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minimum ROI region size depends on PIXEL strip readout configuration</a:t>
            </a:r>
            <a:endParaRPr kumimoji="1" lang="ja-JP" altLang="en-US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965482A-BD17-4B7A-ABEE-F7FBCDA5F557}"/>
              </a:ext>
            </a:extLst>
          </p:cNvPr>
          <p:cNvSpPr txBox="1"/>
          <p:nvPr/>
        </p:nvSpPr>
        <p:spPr>
          <a:xfrm>
            <a:off x="9460318" y="6548506"/>
            <a:ext cx="2252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picture provided by Tea</a:t>
            </a:r>
            <a:endParaRPr kumimoji="1" lang="ja-JP" altLang="en-US" sz="1400" b="1" dirty="0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092F6EB-436F-482B-9929-4A1BC1CECB11}"/>
              </a:ext>
            </a:extLst>
          </p:cNvPr>
          <p:cNvSpPr/>
          <p:nvPr/>
        </p:nvSpPr>
        <p:spPr>
          <a:xfrm>
            <a:off x="2315580" y="6006598"/>
            <a:ext cx="288032" cy="212049"/>
          </a:xfrm>
          <a:prstGeom prst="ellipse">
            <a:avLst/>
          </a:prstGeom>
          <a:solidFill>
            <a:srgbClr val="FFFF00">
              <a:alpha val="65882"/>
            </a:srgb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6346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410CD6D-C306-4DEC-A0A4-19D07C3C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ALPIDE readout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CBE17B-A365-4666-99EB-B167E8EAC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0" y="1217396"/>
            <a:ext cx="11856660" cy="4351337"/>
          </a:xfrm>
        </p:spPr>
        <p:txBody>
          <a:bodyPr/>
          <a:lstStyle/>
          <a:p>
            <a:r>
              <a:rPr lang="en-US" altLang="ja-JP" dirty="0"/>
              <a:t>supports triggered and continuous modes</a:t>
            </a:r>
          </a:p>
          <a:p>
            <a:r>
              <a:rPr kumimoji="1" lang="en-US" altLang="ja-JP" dirty="0"/>
              <a:t>continuous mode is equivalent to periodic trigger with long gate (ITS uses only this for physics)</a:t>
            </a:r>
          </a:p>
          <a:p>
            <a:pPr lvl="1"/>
            <a:r>
              <a:rPr lang="en-US" altLang="ja-JP" dirty="0"/>
              <a:t>fake hits, noise and background (beam-gas) … </a:t>
            </a:r>
            <a:r>
              <a:rPr lang="en-US" altLang="ja-JP" b="1" dirty="0">
                <a:solidFill>
                  <a:srgbClr val="FF0000"/>
                </a:solidFill>
              </a:rPr>
              <a:t>needs study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lvl="1"/>
            <a:r>
              <a:rPr kumimoji="1" lang="en-US" altLang="ja-JP" dirty="0"/>
              <a:t>at </a:t>
            </a:r>
            <a:r>
              <a:rPr kumimoji="1" lang="en-US" altLang="ja-JP" dirty="0" err="1"/>
              <a:t>FoCal</a:t>
            </a:r>
            <a:r>
              <a:rPr kumimoji="1" lang="en-US" altLang="ja-JP" dirty="0"/>
              <a:t>, impossible to distinguish </a:t>
            </a:r>
            <a:r>
              <a:rPr kumimoji="1" lang="en-US" altLang="ja-JP" b="1" dirty="0">
                <a:solidFill>
                  <a:srgbClr val="FF0000"/>
                </a:solidFill>
              </a:rPr>
              <a:t>pile-up</a:t>
            </a:r>
            <a:r>
              <a:rPr kumimoji="1" lang="en-US" altLang="ja-JP" dirty="0"/>
              <a:t> (minimum event interval can be much below 1 </a:t>
            </a:r>
            <a:r>
              <a:rPr kumimoji="1" lang="en-US" altLang="ja-JP" dirty="0">
                <a:sym typeface="Symbol" panose="05050102010706020507" pitchFamily="18" charset="2"/>
              </a:rPr>
              <a:t></a:t>
            </a:r>
            <a:r>
              <a:rPr kumimoji="1" lang="en-US" altLang="ja-JP" dirty="0"/>
              <a:t>s)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58EB0F-91A7-4432-A465-AC4FBDA7E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26</a:t>
            </a:fld>
            <a:endParaRPr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F2E9B62-18A1-4883-A5E7-37240DF9F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000"/>
          <a:stretch/>
        </p:blipFill>
        <p:spPr>
          <a:xfrm>
            <a:off x="4216388" y="4669880"/>
            <a:ext cx="7712260" cy="1567431"/>
          </a:xfrm>
          <a:prstGeom prst="rect">
            <a:avLst/>
          </a:prstGeom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AA32EB3-052B-4E2F-BC23-57D19BCDB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814"/>
          <a:stretch/>
        </p:blipFill>
        <p:spPr>
          <a:xfrm>
            <a:off x="4222608" y="2999543"/>
            <a:ext cx="7626627" cy="1595977"/>
          </a:xfrm>
          <a:prstGeom prst="rect">
            <a:avLst/>
          </a:prstGeom>
          <a:ln>
            <a:noFill/>
          </a:ln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ACBC54-2D7A-4263-8645-FE00068C80C7}"/>
              </a:ext>
            </a:extLst>
          </p:cNvPr>
          <p:cNvSpPr txBox="1"/>
          <p:nvPr/>
        </p:nvSpPr>
        <p:spPr>
          <a:xfrm>
            <a:off x="2812231" y="3609020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/>
              <a:t>triggered</a:t>
            </a:r>
            <a:endParaRPr kumimoji="1" lang="ja-JP" altLang="en-US" b="1" i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093598-EB3B-4173-B07C-FCA28BFA5D97}"/>
              </a:ext>
            </a:extLst>
          </p:cNvPr>
          <p:cNvSpPr txBox="1"/>
          <p:nvPr/>
        </p:nvSpPr>
        <p:spPr>
          <a:xfrm>
            <a:off x="2696815" y="5384067"/>
            <a:ext cx="1431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i="1" dirty="0"/>
              <a:t>continuous</a:t>
            </a:r>
          </a:p>
          <a:p>
            <a:r>
              <a:rPr lang="en-US" altLang="ja-JP" b="1" i="1" dirty="0"/>
              <a:t>(baseline)</a:t>
            </a:r>
            <a:endParaRPr kumimoji="1" lang="ja-JP" altLang="en-US" b="1" i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ADA867E-408F-4E87-ACFE-4BD536F106F8}"/>
              </a:ext>
            </a:extLst>
          </p:cNvPr>
          <p:cNvSpPr txBox="1"/>
          <p:nvPr/>
        </p:nvSpPr>
        <p:spPr>
          <a:xfrm>
            <a:off x="2027548" y="6311671"/>
            <a:ext cx="10052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S. V. </a:t>
            </a:r>
            <a:r>
              <a:rPr lang="en-US" altLang="ja-JP" sz="1400" dirty="0" err="1"/>
              <a:t>Nesbo</a:t>
            </a:r>
            <a:r>
              <a:rPr lang="en-US" altLang="ja-JP" sz="1400" dirty="0"/>
              <a:t> et al., “System simulations for the ALICE ITS detector upgrade”, EPJ Web of Conferences 245, 02011 (2020) </a:t>
            </a:r>
            <a:r>
              <a:rPr lang="en-US" altLang="ja-JP" sz="1400" dirty="0">
                <a:hlinkClick r:id="rId3"/>
              </a:rPr>
              <a:t>https://bora.uib.no/bora-xmlui/bitstream/handle/11250/2731420/epjconf_chep2020_02011.pdf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440645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3EDBC5-6491-480B-9020-B1E9B291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3A592B-6A79-4A59-8A05-543E46E5E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C021B50-8F7B-4D2C-BB84-5F582FB8C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AC588D2-B53C-4BC8-89B9-5B15378B9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27</a:t>
            </a:fld>
            <a:endParaRPr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0758447-D139-4DBE-8633-A668EA64923B}"/>
              </a:ext>
            </a:extLst>
          </p:cNvPr>
          <p:cNvGrpSpPr/>
          <p:nvPr/>
        </p:nvGrpSpPr>
        <p:grpSpPr>
          <a:xfrm>
            <a:off x="2999656" y="4525356"/>
            <a:ext cx="2124236" cy="645214"/>
            <a:chOff x="857418" y="3312707"/>
            <a:chExt cx="1216152" cy="719107"/>
          </a:xfrm>
        </p:grpSpPr>
        <p:sp>
          <p:nvSpPr>
            <p:cNvPr id="7" name="平行四辺形 6">
              <a:extLst>
                <a:ext uri="{FF2B5EF4-FFF2-40B4-BE49-F238E27FC236}">
                  <a16:creationId xmlns:a16="http://schemas.microsoft.com/office/drawing/2014/main" id="{5599BD13-4339-4FF8-8959-B5AECC9FB7F2}"/>
                </a:ext>
              </a:extLst>
            </p:cNvPr>
            <p:cNvSpPr/>
            <p:nvPr/>
          </p:nvSpPr>
          <p:spPr>
            <a:xfrm>
              <a:off x="857418" y="3779786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平行四辺形 7">
              <a:extLst>
                <a:ext uri="{FF2B5EF4-FFF2-40B4-BE49-F238E27FC236}">
                  <a16:creationId xmlns:a16="http://schemas.microsoft.com/office/drawing/2014/main" id="{34D8EBB4-97F2-43B1-988E-84A3148C10D6}"/>
                </a:ext>
              </a:extLst>
            </p:cNvPr>
            <p:cNvSpPr/>
            <p:nvPr/>
          </p:nvSpPr>
          <p:spPr>
            <a:xfrm>
              <a:off x="857418" y="3624093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6AC0FDB5-847D-4DC0-A3CD-DDF733A1AA41}"/>
                </a:ext>
              </a:extLst>
            </p:cNvPr>
            <p:cNvSpPr/>
            <p:nvPr/>
          </p:nvSpPr>
          <p:spPr>
            <a:xfrm>
              <a:off x="857418" y="3468400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平行四辺形 9">
              <a:extLst>
                <a:ext uri="{FF2B5EF4-FFF2-40B4-BE49-F238E27FC236}">
                  <a16:creationId xmlns:a16="http://schemas.microsoft.com/office/drawing/2014/main" id="{A2DF7F7B-BFEF-4F71-AD7A-3E546E5709E1}"/>
                </a:ext>
              </a:extLst>
            </p:cNvPr>
            <p:cNvSpPr/>
            <p:nvPr/>
          </p:nvSpPr>
          <p:spPr>
            <a:xfrm>
              <a:off x="857418" y="3312707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平行四辺形 10">
            <a:extLst>
              <a:ext uri="{FF2B5EF4-FFF2-40B4-BE49-F238E27FC236}">
                <a16:creationId xmlns:a16="http://schemas.microsoft.com/office/drawing/2014/main" id="{68E9DC83-D8D7-4954-AE6A-CA13C7850DD0}"/>
              </a:ext>
            </a:extLst>
          </p:cNvPr>
          <p:cNvSpPr/>
          <p:nvPr/>
        </p:nvSpPr>
        <p:spPr>
          <a:xfrm>
            <a:off x="83332" y="4501027"/>
            <a:ext cx="2124236" cy="226130"/>
          </a:xfrm>
          <a:prstGeom prst="parallelogram">
            <a:avLst>
              <a:gd name="adj" fmla="val 101632"/>
            </a:avLst>
          </a:prstGeom>
          <a:solidFill>
            <a:srgbClr val="0085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5248FFF0-60E8-48D7-8EF9-7F40C4037111}"/>
              </a:ext>
            </a:extLst>
          </p:cNvPr>
          <p:cNvGrpSpPr/>
          <p:nvPr/>
        </p:nvGrpSpPr>
        <p:grpSpPr>
          <a:xfrm>
            <a:off x="196202" y="4549410"/>
            <a:ext cx="1890210" cy="135814"/>
            <a:chOff x="551384" y="4609231"/>
            <a:chExt cx="2156691" cy="226130"/>
          </a:xfrm>
        </p:grpSpPr>
        <p:sp>
          <p:nvSpPr>
            <p:cNvPr id="13" name="平行四辺形 12">
              <a:extLst>
                <a:ext uri="{FF2B5EF4-FFF2-40B4-BE49-F238E27FC236}">
                  <a16:creationId xmlns:a16="http://schemas.microsoft.com/office/drawing/2014/main" id="{3DFE2CB7-7BD8-421D-9D65-1764429F4017}"/>
                </a:ext>
              </a:extLst>
            </p:cNvPr>
            <p:cNvSpPr/>
            <p:nvPr/>
          </p:nvSpPr>
          <p:spPr>
            <a:xfrm>
              <a:off x="551384" y="4609231"/>
              <a:ext cx="576064" cy="226130"/>
            </a:xfrm>
            <a:prstGeom prst="parallelogram">
              <a:avLst>
                <a:gd name="adj" fmla="val 101632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平行四辺形 13">
              <a:extLst>
                <a:ext uri="{FF2B5EF4-FFF2-40B4-BE49-F238E27FC236}">
                  <a16:creationId xmlns:a16="http://schemas.microsoft.com/office/drawing/2014/main" id="{5CD30A7F-8485-4191-908F-ADB2E45E19A4}"/>
                </a:ext>
              </a:extLst>
            </p:cNvPr>
            <p:cNvSpPr/>
            <p:nvPr/>
          </p:nvSpPr>
          <p:spPr>
            <a:xfrm>
              <a:off x="946541" y="4609231"/>
              <a:ext cx="576064" cy="226130"/>
            </a:xfrm>
            <a:prstGeom prst="parallelogram">
              <a:avLst>
                <a:gd name="adj" fmla="val 101632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平行四辺形 14">
              <a:extLst>
                <a:ext uri="{FF2B5EF4-FFF2-40B4-BE49-F238E27FC236}">
                  <a16:creationId xmlns:a16="http://schemas.microsoft.com/office/drawing/2014/main" id="{6D990485-0887-4895-AC1B-B97EA3796153}"/>
                </a:ext>
              </a:extLst>
            </p:cNvPr>
            <p:cNvSpPr/>
            <p:nvPr/>
          </p:nvSpPr>
          <p:spPr>
            <a:xfrm>
              <a:off x="1341698" y="4609231"/>
              <a:ext cx="576064" cy="226130"/>
            </a:xfrm>
            <a:prstGeom prst="parallelogram">
              <a:avLst>
                <a:gd name="adj" fmla="val 101632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平行四辺形 15">
              <a:extLst>
                <a:ext uri="{FF2B5EF4-FFF2-40B4-BE49-F238E27FC236}">
                  <a16:creationId xmlns:a16="http://schemas.microsoft.com/office/drawing/2014/main" id="{B23F0D36-321C-453D-BCAC-BEAE2FC07BF9}"/>
                </a:ext>
              </a:extLst>
            </p:cNvPr>
            <p:cNvSpPr/>
            <p:nvPr/>
          </p:nvSpPr>
          <p:spPr>
            <a:xfrm>
              <a:off x="1736855" y="4609231"/>
              <a:ext cx="576064" cy="226130"/>
            </a:xfrm>
            <a:prstGeom prst="parallelogram">
              <a:avLst>
                <a:gd name="adj" fmla="val 101632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平行四辺形 16">
              <a:extLst>
                <a:ext uri="{FF2B5EF4-FFF2-40B4-BE49-F238E27FC236}">
                  <a16:creationId xmlns:a16="http://schemas.microsoft.com/office/drawing/2014/main" id="{51A3C714-53D6-4F87-B638-95D88758176A}"/>
                </a:ext>
              </a:extLst>
            </p:cNvPr>
            <p:cNvSpPr/>
            <p:nvPr/>
          </p:nvSpPr>
          <p:spPr>
            <a:xfrm>
              <a:off x="2132011" y="4609231"/>
              <a:ext cx="576064" cy="226130"/>
            </a:xfrm>
            <a:prstGeom prst="parallelogram">
              <a:avLst>
                <a:gd name="adj" fmla="val 101632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F3024FB-7A32-418C-919A-37D08DB9B5BA}"/>
              </a:ext>
            </a:extLst>
          </p:cNvPr>
          <p:cNvSpPr txBox="1"/>
          <p:nvPr/>
        </p:nvSpPr>
        <p:spPr>
          <a:xfrm>
            <a:off x="360484" y="4775540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Si pad layer with</a:t>
            </a:r>
          </a:p>
          <a:p>
            <a:r>
              <a:rPr kumimoji="1" lang="en-US" altLang="ja-JP" sz="1400" dirty="0"/>
              <a:t>5 HGCROCs</a:t>
            </a:r>
            <a:endParaRPr kumimoji="1" lang="ja-JP" altLang="en-US" sz="1400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8562B8B2-6896-4CAA-9131-8004DFD62A4F}"/>
              </a:ext>
            </a:extLst>
          </p:cNvPr>
          <p:cNvCxnSpPr/>
          <p:nvPr/>
        </p:nvCxnSpPr>
        <p:spPr>
          <a:xfrm>
            <a:off x="2207568" y="4638418"/>
            <a:ext cx="820169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角丸四角形 44">
            <a:extLst>
              <a:ext uri="{FF2B5EF4-FFF2-40B4-BE49-F238E27FC236}">
                <a16:creationId xmlns:a16="http://schemas.microsoft.com/office/drawing/2014/main" id="{1862F52B-CEA7-4A79-91D0-97A7DC8AA71C}"/>
              </a:ext>
            </a:extLst>
          </p:cNvPr>
          <p:cNvSpPr/>
          <p:nvPr/>
        </p:nvSpPr>
        <p:spPr>
          <a:xfrm>
            <a:off x="6003000" y="4089759"/>
            <a:ext cx="2577276" cy="1413454"/>
          </a:xfrm>
          <a:prstGeom prst="roundRect">
            <a:avLst>
              <a:gd name="adj" fmla="val 657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3963D65-2E17-4240-A8A6-54363D04F03C}"/>
              </a:ext>
            </a:extLst>
          </p:cNvPr>
          <p:cNvCxnSpPr/>
          <p:nvPr/>
        </p:nvCxnSpPr>
        <p:spPr>
          <a:xfrm flipH="1" flipV="1">
            <a:off x="5476769" y="5164450"/>
            <a:ext cx="7565" cy="501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45464F8-3027-4505-B3BC-AEA8535F2DD6}"/>
              </a:ext>
            </a:extLst>
          </p:cNvPr>
          <p:cNvSpPr/>
          <p:nvPr/>
        </p:nvSpPr>
        <p:spPr>
          <a:xfrm>
            <a:off x="6758550" y="3764624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dirty="0"/>
              <a:t>Aggregator</a:t>
            </a:r>
          </a:p>
        </p:txBody>
      </p:sp>
      <p:sp>
        <p:nvSpPr>
          <p:cNvPr id="23" name="角丸四角形 47">
            <a:extLst>
              <a:ext uri="{FF2B5EF4-FFF2-40B4-BE49-F238E27FC236}">
                <a16:creationId xmlns:a16="http://schemas.microsoft.com/office/drawing/2014/main" id="{A9ADA8B6-CEEC-4920-B2CE-31540F9C474B}"/>
              </a:ext>
            </a:extLst>
          </p:cNvPr>
          <p:cNvSpPr/>
          <p:nvPr/>
        </p:nvSpPr>
        <p:spPr>
          <a:xfrm>
            <a:off x="7940542" y="4347147"/>
            <a:ext cx="639734" cy="24056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/>
              <a:t>GBT</a:t>
            </a:r>
            <a:endParaRPr kumimoji="1" lang="ja-JP" altLang="en-US" sz="1000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E69A318-42AC-4598-97C3-DAC56152EB33}"/>
              </a:ext>
            </a:extLst>
          </p:cNvPr>
          <p:cNvGrpSpPr/>
          <p:nvPr/>
        </p:nvGrpSpPr>
        <p:grpSpPr>
          <a:xfrm>
            <a:off x="4979876" y="4626008"/>
            <a:ext cx="1620180" cy="449267"/>
            <a:chOff x="5267908" y="3205619"/>
            <a:chExt cx="1023124" cy="449267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1C35A47F-FF46-44C4-BF14-7E5F6B921868}"/>
                </a:ext>
              </a:extLst>
            </p:cNvPr>
            <p:cNvCxnSpPr/>
            <p:nvPr/>
          </p:nvCxnSpPr>
          <p:spPr>
            <a:xfrm>
              <a:off x="5267908" y="3654886"/>
              <a:ext cx="1023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7544302C-C680-4304-846B-0B258C8BF1F2}"/>
                </a:ext>
              </a:extLst>
            </p:cNvPr>
            <p:cNvCxnSpPr/>
            <p:nvPr/>
          </p:nvCxnSpPr>
          <p:spPr>
            <a:xfrm>
              <a:off x="5267908" y="3524047"/>
              <a:ext cx="1023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C262FB68-8F25-46E8-A6D1-A4725B00F585}"/>
                </a:ext>
              </a:extLst>
            </p:cNvPr>
            <p:cNvCxnSpPr/>
            <p:nvPr/>
          </p:nvCxnSpPr>
          <p:spPr>
            <a:xfrm>
              <a:off x="5267908" y="3358200"/>
              <a:ext cx="1023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50E30201-A2B6-4715-91A5-3D251AC73E63}"/>
                </a:ext>
              </a:extLst>
            </p:cNvPr>
            <p:cNvCxnSpPr/>
            <p:nvPr/>
          </p:nvCxnSpPr>
          <p:spPr>
            <a:xfrm>
              <a:off x="5267908" y="3205619"/>
              <a:ext cx="1023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楕円 28">
            <a:extLst>
              <a:ext uri="{FF2B5EF4-FFF2-40B4-BE49-F238E27FC236}">
                <a16:creationId xmlns:a16="http://schemas.microsoft.com/office/drawing/2014/main" id="{DC45A0E7-8E3D-49B9-B15B-28E963E93AFC}"/>
              </a:ext>
            </a:extLst>
          </p:cNvPr>
          <p:cNvSpPr/>
          <p:nvPr/>
        </p:nvSpPr>
        <p:spPr>
          <a:xfrm>
            <a:off x="5383502" y="4535645"/>
            <a:ext cx="172437" cy="6349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5143F9C-7208-4646-BA29-0ED8B65959AA}"/>
              </a:ext>
            </a:extLst>
          </p:cNvPr>
          <p:cNvSpPr txBox="1"/>
          <p:nvPr/>
        </p:nvSpPr>
        <p:spPr>
          <a:xfrm>
            <a:off x="5261451" y="5629972"/>
            <a:ext cx="1653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20 HGCROC</a:t>
            </a:r>
          </a:p>
          <a:p>
            <a:r>
              <a:rPr lang="en-US" altLang="ja-JP" sz="1200" dirty="0"/>
              <a:t>40 </a:t>
            </a:r>
            <a:r>
              <a:rPr lang="en-US" altLang="ja-JP" sz="1200" dirty="0" err="1"/>
              <a:t>eLinks</a:t>
            </a:r>
            <a:r>
              <a:rPr lang="en-US" altLang="ja-JP" sz="1200" dirty="0"/>
              <a:t> for Data</a:t>
            </a:r>
          </a:p>
          <a:p>
            <a:r>
              <a:rPr kumimoji="1" lang="en-US" altLang="ja-JP" sz="1200" dirty="0"/>
              <a:t>40 </a:t>
            </a:r>
            <a:r>
              <a:rPr kumimoji="1" lang="en-US" altLang="ja-JP" sz="1200" dirty="0" err="1"/>
              <a:t>eLinks</a:t>
            </a:r>
            <a:r>
              <a:rPr kumimoji="1" lang="en-US" altLang="ja-JP" sz="1200" dirty="0"/>
              <a:t> for Trigger</a:t>
            </a:r>
            <a:endParaRPr kumimoji="1" lang="ja-JP" altLang="en-US" sz="1200" dirty="0"/>
          </a:p>
        </p:txBody>
      </p:sp>
      <p:sp>
        <p:nvSpPr>
          <p:cNvPr id="31" name="角丸四角形 68">
            <a:extLst>
              <a:ext uri="{FF2B5EF4-FFF2-40B4-BE49-F238E27FC236}">
                <a16:creationId xmlns:a16="http://schemas.microsoft.com/office/drawing/2014/main" id="{A8197D6B-45FA-4572-A1DE-60F38774BF93}"/>
              </a:ext>
            </a:extLst>
          </p:cNvPr>
          <p:cNvSpPr/>
          <p:nvPr/>
        </p:nvSpPr>
        <p:spPr>
          <a:xfrm>
            <a:off x="7940542" y="4698304"/>
            <a:ext cx="639734" cy="24056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/>
              <a:t>GBT</a:t>
            </a:r>
            <a:endParaRPr kumimoji="1" lang="ja-JP" altLang="en-US" sz="1000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2A40E595-42CB-43F3-8E58-1E7E9CEECE69}"/>
              </a:ext>
            </a:extLst>
          </p:cNvPr>
          <p:cNvSpPr/>
          <p:nvPr/>
        </p:nvSpPr>
        <p:spPr>
          <a:xfrm>
            <a:off x="6600056" y="4392189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FPGA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9D671CF-C8B4-4AA9-B7CD-076ED0B76CCD}"/>
              </a:ext>
            </a:extLst>
          </p:cNvPr>
          <p:cNvCxnSpPr/>
          <p:nvPr/>
        </p:nvCxnSpPr>
        <p:spPr>
          <a:xfrm>
            <a:off x="7514456" y="4476882"/>
            <a:ext cx="4260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3038A5F-8B67-4C73-A22C-1AEB87B805DE}"/>
              </a:ext>
            </a:extLst>
          </p:cNvPr>
          <p:cNvCxnSpPr/>
          <p:nvPr/>
        </p:nvCxnSpPr>
        <p:spPr>
          <a:xfrm>
            <a:off x="7514456" y="4818584"/>
            <a:ext cx="42608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FD79F7E6-1510-41EC-9638-EF71852AA50D}"/>
              </a:ext>
            </a:extLst>
          </p:cNvPr>
          <p:cNvCxnSpPr/>
          <p:nvPr/>
        </p:nvCxnSpPr>
        <p:spPr>
          <a:xfrm>
            <a:off x="8580276" y="4458775"/>
            <a:ext cx="16561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B518A31-B8AB-441A-9583-125DDC65DD5C}"/>
              </a:ext>
            </a:extLst>
          </p:cNvPr>
          <p:cNvSpPr txBox="1"/>
          <p:nvPr/>
        </p:nvSpPr>
        <p:spPr>
          <a:xfrm>
            <a:off x="10229343" y="4383259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compressed data to</a:t>
            </a:r>
          </a:p>
          <a:p>
            <a:r>
              <a:rPr kumimoji="1" lang="en-US" altLang="ja-JP" sz="1200" dirty="0"/>
              <a:t>CRU</a:t>
            </a:r>
            <a:r>
              <a:rPr lang="en-US" altLang="ja-JP" sz="1200" dirty="0"/>
              <a:t> (FPGA farm)</a:t>
            </a:r>
            <a:endParaRPr kumimoji="1" lang="ja-JP" altLang="en-US" sz="1200" dirty="0"/>
          </a:p>
        </p:txBody>
      </p: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0299C2F-9103-40DD-8CEF-A65B8750804D}"/>
              </a:ext>
            </a:extLst>
          </p:cNvPr>
          <p:cNvCxnSpPr/>
          <p:nvPr/>
        </p:nvCxnSpPr>
        <p:spPr>
          <a:xfrm>
            <a:off x="7514456" y="5164450"/>
            <a:ext cx="1893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60DD43E-FDCC-48F1-8B94-DD073BB0EBD2}"/>
              </a:ext>
            </a:extLst>
          </p:cNvPr>
          <p:cNvSpPr txBox="1"/>
          <p:nvPr/>
        </p:nvSpPr>
        <p:spPr>
          <a:xfrm>
            <a:off x="9351371" y="5041663"/>
            <a:ext cx="2141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digested trigger data </a:t>
            </a:r>
          </a:p>
          <a:p>
            <a:r>
              <a:rPr lang="en-US" altLang="ja-JP" sz="1200" dirty="0"/>
              <a:t>to trigger processor (FPGA)</a:t>
            </a:r>
            <a:endParaRPr kumimoji="1" lang="ja-JP" altLang="en-US" sz="1200" dirty="0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3CC11F39-4F59-4070-BBA0-2DAA4BDCAE8B}"/>
              </a:ext>
            </a:extLst>
          </p:cNvPr>
          <p:cNvCxnSpPr/>
          <p:nvPr/>
        </p:nvCxnSpPr>
        <p:spPr>
          <a:xfrm>
            <a:off x="8580276" y="4818584"/>
            <a:ext cx="16561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3AD9BD42-9B89-4B19-BDB8-122F02879D7C}"/>
              </a:ext>
            </a:extLst>
          </p:cNvPr>
          <p:cNvCxnSpPr>
            <a:cxnSpLocks/>
          </p:cNvCxnSpPr>
          <p:nvPr/>
        </p:nvCxnSpPr>
        <p:spPr>
          <a:xfrm flipV="1">
            <a:off x="7038926" y="5306590"/>
            <a:ext cx="0" cy="1398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図 40">
            <a:extLst>
              <a:ext uri="{FF2B5EF4-FFF2-40B4-BE49-F238E27FC236}">
                <a16:creationId xmlns:a16="http://schemas.microsoft.com/office/drawing/2014/main" id="{70F6567D-D297-4EC7-9937-A02D1B772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503" y="5545641"/>
            <a:ext cx="1118684" cy="994868"/>
          </a:xfrm>
          <a:prstGeom prst="rect">
            <a:avLst/>
          </a:prstGeom>
        </p:spPr>
      </p:pic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290B9B17-A8BA-43A7-82B7-BEC33DC74548}"/>
              </a:ext>
            </a:extLst>
          </p:cNvPr>
          <p:cNvSpPr/>
          <p:nvPr/>
        </p:nvSpPr>
        <p:spPr>
          <a:xfrm>
            <a:off x="10632703" y="5544486"/>
            <a:ext cx="1118683" cy="989873"/>
          </a:xfrm>
          <a:prstGeom prst="rect">
            <a:avLst/>
          </a:prstGeom>
          <a:solidFill>
            <a:srgbClr val="00852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右矢印 8">
            <a:extLst>
              <a:ext uri="{FF2B5EF4-FFF2-40B4-BE49-F238E27FC236}">
                <a16:creationId xmlns:a16="http://schemas.microsoft.com/office/drawing/2014/main" id="{868D3C2C-2406-420C-BEAD-0332475E0550}"/>
              </a:ext>
            </a:extLst>
          </p:cNvPr>
          <p:cNvSpPr/>
          <p:nvPr/>
        </p:nvSpPr>
        <p:spPr>
          <a:xfrm>
            <a:off x="10002114" y="5833533"/>
            <a:ext cx="559352" cy="419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4181CB2-223B-45FE-AC11-C33588039348}"/>
              </a:ext>
            </a:extLst>
          </p:cNvPr>
          <p:cNvSpPr txBox="1"/>
          <p:nvPr/>
        </p:nvSpPr>
        <p:spPr>
          <a:xfrm>
            <a:off x="7779358" y="5626416"/>
            <a:ext cx="463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pad</a:t>
            </a:r>
            <a:endParaRPr kumimoji="1" lang="ja-JP" altLang="en-US" sz="12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EEF8DB5-9C65-4C94-95B3-1810A9022308}"/>
              </a:ext>
            </a:extLst>
          </p:cNvPr>
          <p:cNvSpPr txBox="1"/>
          <p:nvPr/>
        </p:nvSpPr>
        <p:spPr>
          <a:xfrm>
            <a:off x="10665297" y="5653147"/>
            <a:ext cx="10534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</a:rPr>
              <a:t>****</a:t>
            </a:r>
          </a:p>
          <a:p>
            <a:r>
              <a:rPr lang="en-US" altLang="ja-JP" sz="1400" b="1" dirty="0">
                <a:solidFill>
                  <a:schemeClr val="bg1"/>
                </a:solidFill>
              </a:rPr>
              <a:t>trigger</a:t>
            </a:r>
          </a:p>
          <a:p>
            <a:r>
              <a:rPr lang="en-US" altLang="ja-JP" sz="1400" b="1" dirty="0">
                <a:solidFill>
                  <a:schemeClr val="bg1"/>
                </a:solidFill>
              </a:rPr>
              <a:t>cell (STC)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7927C318-E333-426F-A938-6FB5DD698B81}"/>
              </a:ext>
            </a:extLst>
          </p:cNvPr>
          <p:cNvCxnSpPr/>
          <p:nvPr/>
        </p:nvCxnSpPr>
        <p:spPr>
          <a:xfrm>
            <a:off x="8170191" y="5749861"/>
            <a:ext cx="820169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7A46704-FD1B-425F-9EF9-43C0BA1CB944}"/>
              </a:ext>
            </a:extLst>
          </p:cNvPr>
          <p:cNvSpPr txBox="1"/>
          <p:nvPr/>
        </p:nvSpPr>
        <p:spPr>
          <a:xfrm>
            <a:off x="7535955" y="6034612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/>
              <a:t>t</a:t>
            </a:r>
            <a:r>
              <a:rPr kumimoji="1" lang="en-US" altLang="ja-JP" sz="1200" b="1" dirty="0"/>
              <a:t>rigger cell</a:t>
            </a:r>
            <a:endParaRPr kumimoji="1" lang="ja-JP" altLang="en-US" sz="1200" b="1" dirty="0"/>
          </a:p>
        </p:txBody>
      </p:sp>
      <p:sp>
        <p:nvSpPr>
          <p:cNvPr id="48" name="四角形: 角を丸くする 49">
            <a:extLst>
              <a:ext uri="{FF2B5EF4-FFF2-40B4-BE49-F238E27FC236}">
                <a16:creationId xmlns:a16="http://schemas.microsoft.com/office/drawing/2014/main" id="{856F8703-0478-4A66-982A-4AA9147B3CBD}"/>
              </a:ext>
            </a:extLst>
          </p:cNvPr>
          <p:cNvSpPr/>
          <p:nvPr/>
        </p:nvSpPr>
        <p:spPr>
          <a:xfrm>
            <a:off x="8802054" y="6034612"/>
            <a:ext cx="679055" cy="269103"/>
          </a:xfrm>
          <a:custGeom>
            <a:avLst/>
            <a:gdLst>
              <a:gd name="connsiteX0" fmla="*/ 0 w 678322"/>
              <a:gd name="connsiteY0" fmla="*/ 102240 h 269103"/>
              <a:gd name="connsiteX1" fmla="*/ 102240 w 678322"/>
              <a:gd name="connsiteY1" fmla="*/ 0 h 269103"/>
              <a:gd name="connsiteX2" fmla="*/ 576082 w 678322"/>
              <a:gd name="connsiteY2" fmla="*/ 0 h 269103"/>
              <a:gd name="connsiteX3" fmla="*/ 678322 w 678322"/>
              <a:gd name="connsiteY3" fmla="*/ 102240 h 269103"/>
              <a:gd name="connsiteX4" fmla="*/ 678322 w 678322"/>
              <a:gd name="connsiteY4" fmla="*/ 166863 h 269103"/>
              <a:gd name="connsiteX5" fmla="*/ 576082 w 678322"/>
              <a:gd name="connsiteY5" fmla="*/ 269103 h 269103"/>
              <a:gd name="connsiteX6" fmla="*/ 102240 w 678322"/>
              <a:gd name="connsiteY6" fmla="*/ 269103 h 269103"/>
              <a:gd name="connsiteX7" fmla="*/ 0 w 678322"/>
              <a:gd name="connsiteY7" fmla="*/ 166863 h 269103"/>
              <a:gd name="connsiteX8" fmla="*/ 0 w 678322"/>
              <a:gd name="connsiteY8" fmla="*/ 102240 h 269103"/>
              <a:gd name="connsiteX0" fmla="*/ 0 w 678322"/>
              <a:gd name="connsiteY0" fmla="*/ 102240 h 269103"/>
              <a:gd name="connsiteX1" fmla="*/ 102240 w 678322"/>
              <a:gd name="connsiteY1" fmla="*/ 0 h 269103"/>
              <a:gd name="connsiteX2" fmla="*/ 576082 w 678322"/>
              <a:gd name="connsiteY2" fmla="*/ 0 h 269103"/>
              <a:gd name="connsiteX3" fmla="*/ 678322 w 678322"/>
              <a:gd name="connsiteY3" fmla="*/ 102240 h 269103"/>
              <a:gd name="connsiteX4" fmla="*/ 678322 w 678322"/>
              <a:gd name="connsiteY4" fmla="*/ 166863 h 269103"/>
              <a:gd name="connsiteX5" fmla="*/ 576082 w 678322"/>
              <a:gd name="connsiteY5" fmla="*/ 269103 h 269103"/>
              <a:gd name="connsiteX6" fmla="*/ 102240 w 678322"/>
              <a:gd name="connsiteY6" fmla="*/ 269103 h 269103"/>
              <a:gd name="connsiteX7" fmla="*/ 0 w 678322"/>
              <a:gd name="connsiteY7" fmla="*/ 166863 h 269103"/>
              <a:gd name="connsiteX8" fmla="*/ 0 w 678322"/>
              <a:gd name="connsiteY8" fmla="*/ 102240 h 269103"/>
              <a:gd name="connsiteX0" fmla="*/ 0 w 678322"/>
              <a:gd name="connsiteY0" fmla="*/ 102240 h 272929"/>
              <a:gd name="connsiteX1" fmla="*/ 102240 w 678322"/>
              <a:gd name="connsiteY1" fmla="*/ 0 h 272929"/>
              <a:gd name="connsiteX2" fmla="*/ 576082 w 678322"/>
              <a:gd name="connsiteY2" fmla="*/ 0 h 272929"/>
              <a:gd name="connsiteX3" fmla="*/ 678322 w 678322"/>
              <a:gd name="connsiteY3" fmla="*/ 102240 h 272929"/>
              <a:gd name="connsiteX4" fmla="*/ 678322 w 678322"/>
              <a:gd name="connsiteY4" fmla="*/ 166863 h 272929"/>
              <a:gd name="connsiteX5" fmla="*/ 518693 w 678322"/>
              <a:gd name="connsiteY5" fmla="*/ 272929 h 272929"/>
              <a:gd name="connsiteX6" fmla="*/ 102240 w 678322"/>
              <a:gd name="connsiteY6" fmla="*/ 269103 h 272929"/>
              <a:gd name="connsiteX7" fmla="*/ 0 w 678322"/>
              <a:gd name="connsiteY7" fmla="*/ 166863 h 272929"/>
              <a:gd name="connsiteX8" fmla="*/ 0 w 678322"/>
              <a:gd name="connsiteY8" fmla="*/ 102240 h 272929"/>
              <a:gd name="connsiteX0" fmla="*/ 0 w 678322"/>
              <a:gd name="connsiteY0" fmla="*/ 102240 h 272929"/>
              <a:gd name="connsiteX1" fmla="*/ 102240 w 678322"/>
              <a:gd name="connsiteY1" fmla="*/ 0 h 272929"/>
              <a:gd name="connsiteX2" fmla="*/ 576082 w 678322"/>
              <a:gd name="connsiteY2" fmla="*/ 0 h 272929"/>
              <a:gd name="connsiteX3" fmla="*/ 678322 w 678322"/>
              <a:gd name="connsiteY3" fmla="*/ 102240 h 272929"/>
              <a:gd name="connsiteX4" fmla="*/ 678322 w 678322"/>
              <a:gd name="connsiteY4" fmla="*/ 166863 h 272929"/>
              <a:gd name="connsiteX5" fmla="*/ 518693 w 678322"/>
              <a:gd name="connsiteY5" fmla="*/ 272929 h 272929"/>
              <a:gd name="connsiteX6" fmla="*/ 102240 w 678322"/>
              <a:gd name="connsiteY6" fmla="*/ 269103 h 272929"/>
              <a:gd name="connsiteX7" fmla="*/ 0 w 678322"/>
              <a:gd name="connsiteY7" fmla="*/ 166863 h 272929"/>
              <a:gd name="connsiteX8" fmla="*/ 0 w 678322"/>
              <a:gd name="connsiteY8" fmla="*/ 102240 h 272929"/>
              <a:gd name="connsiteX0" fmla="*/ 0 w 678322"/>
              <a:gd name="connsiteY0" fmla="*/ 102240 h 272929"/>
              <a:gd name="connsiteX1" fmla="*/ 102240 w 678322"/>
              <a:gd name="connsiteY1" fmla="*/ 0 h 272929"/>
              <a:gd name="connsiteX2" fmla="*/ 576082 w 678322"/>
              <a:gd name="connsiteY2" fmla="*/ 0 h 272929"/>
              <a:gd name="connsiteX3" fmla="*/ 678322 w 678322"/>
              <a:gd name="connsiteY3" fmla="*/ 102240 h 272929"/>
              <a:gd name="connsiteX4" fmla="*/ 518693 w 678322"/>
              <a:gd name="connsiteY4" fmla="*/ 272929 h 272929"/>
              <a:gd name="connsiteX5" fmla="*/ 102240 w 678322"/>
              <a:gd name="connsiteY5" fmla="*/ 269103 h 272929"/>
              <a:gd name="connsiteX6" fmla="*/ 0 w 678322"/>
              <a:gd name="connsiteY6" fmla="*/ 166863 h 272929"/>
              <a:gd name="connsiteX7" fmla="*/ 0 w 678322"/>
              <a:gd name="connsiteY7" fmla="*/ 102240 h 272929"/>
              <a:gd name="connsiteX0" fmla="*/ 0 w 678322"/>
              <a:gd name="connsiteY0" fmla="*/ 102240 h 272929"/>
              <a:gd name="connsiteX1" fmla="*/ 102240 w 678322"/>
              <a:gd name="connsiteY1" fmla="*/ 0 h 272929"/>
              <a:gd name="connsiteX2" fmla="*/ 576082 w 678322"/>
              <a:gd name="connsiteY2" fmla="*/ 0 h 272929"/>
              <a:gd name="connsiteX3" fmla="*/ 678322 w 678322"/>
              <a:gd name="connsiteY3" fmla="*/ 102240 h 272929"/>
              <a:gd name="connsiteX4" fmla="*/ 518693 w 678322"/>
              <a:gd name="connsiteY4" fmla="*/ 272929 h 272929"/>
              <a:gd name="connsiteX5" fmla="*/ 102240 w 678322"/>
              <a:gd name="connsiteY5" fmla="*/ 269103 h 272929"/>
              <a:gd name="connsiteX6" fmla="*/ 0 w 678322"/>
              <a:gd name="connsiteY6" fmla="*/ 166863 h 272929"/>
              <a:gd name="connsiteX7" fmla="*/ 0 w 678322"/>
              <a:gd name="connsiteY7" fmla="*/ 102240 h 272929"/>
              <a:gd name="connsiteX0" fmla="*/ 0 w 678322"/>
              <a:gd name="connsiteY0" fmla="*/ 102240 h 272929"/>
              <a:gd name="connsiteX1" fmla="*/ 102240 w 678322"/>
              <a:gd name="connsiteY1" fmla="*/ 0 h 272929"/>
              <a:gd name="connsiteX2" fmla="*/ 576082 w 678322"/>
              <a:gd name="connsiteY2" fmla="*/ 0 h 272929"/>
              <a:gd name="connsiteX3" fmla="*/ 678322 w 678322"/>
              <a:gd name="connsiteY3" fmla="*/ 102240 h 272929"/>
              <a:gd name="connsiteX4" fmla="*/ 518693 w 678322"/>
              <a:gd name="connsiteY4" fmla="*/ 272929 h 272929"/>
              <a:gd name="connsiteX5" fmla="*/ 102240 w 678322"/>
              <a:gd name="connsiteY5" fmla="*/ 269103 h 272929"/>
              <a:gd name="connsiteX6" fmla="*/ 0 w 678322"/>
              <a:gd name="connsiteY6" fmla="*/ 166863 h 272929"/>
              <a:gd name="connsiteX7" fmla="*/ 0 w 678322"/>
              <a:gd name="connsiteY7" fmla="*/ 102240 h 272929"/>
              <a:gd name="connsiteX0" fmla="*/ 0 w 678322"/>
              <a:gd name="connsiteY0" fmla="*/ 102240 h 269103"/>
              <a:gd name="connsiteX1" fmla="*/ 102240 w 678322"/>
              <a:gd name="connsiteY1" fmla="*/ 0 h 269103"/>
              <a:gd name="connsiteX2" fmla="*/ 576082 w 678322"/>
              <a:gd name="connsiteY2" fmla="*/ 0 h 269103"/>
              <a:gd name="connsiteX3" fmla="*/ 678322 w 678322"/>
              <a:gd name="connsiteY3" fmla="*/ 102240 h 269103"/>
              <a:gd name="connsiteX4" fmla="*/ 526345 w 678322"/>
              <a:gd name="connsiteY4" fmla="*/ 269103 h 269103"/>
              <a:gd name="connsiteX5" fmla="*/ 102240 w 678322"/>
              <a:gd name="connsiteY5" fmla="*/ 269103 h 269103"/>
              <a:gd name="connsiteX6" fmla="*/ 0 w 678322"/>
              <a:gd name="connsiteY6" fmla="*/ 166863 h 269103"/>
              <a:gd name="connsiteX7" fmla="*/ 0 w 678322"/>
              <a:gd name="connsiteY7" fmla="*/ 102240 h 269103"/>
              <a:gd name="connsiteX0" fmla="*/ 0 w 678322"/>
              <a:gd name="connsiteY0" fmla="*/ 102240 h 269103"/>
              <a:gd name="connsiteX1" fmla="*/ 102240 w 678322"/>
              <a:gd name="connsiteY1" fmla="*/ 0 h 269103"/>
              <a:gd name="connsiteX2" fmla="*/ 576082 w 678322"/>
              <a:gd name="connsiteY2" fmla="*/ 0 h 269103"/>
              <a:gd name="connsiteX3" fmla="*/ 678322 w 678322"/>
              <a:gd name="connsiteY3" fmla="*/ 102240 h 269103"/>
              <a:gd name="connsiteX4" fmla="*/ 526345 w 678322"/>
              <a:gd name="connsiteY4" fmla="*/ 269103 h 269103"/>
              <a:gd name="connsiteX5" fmla="*/ 102240 w 678322"/>
              <a:gd name="connsiteY5" fmla="*/ 269103 h 269103"/>
              <a:gd name="connsiteX6" fmla="*/ 0 w 678322"/>
              <a:gd name="connsiteY6" fmla="*/ 166863 h 269103"/>
              <a:gd name="connsiteX7" fmla="*/ 0 w 678322"/>
              <a:gd name="connsiteY7" fmla="*/ 102240 h 269103"/>
              <a:gd name="connsiteX0" fmla="*/ 0 w 678322"/>
              <a:gd name="connsiteY0" fmla="*/ 102240 h 269103"/>
              <a:gd name="connsiteX1" fmla="*/ 102240 w 678322"/>
              <a:gd name="connsiteY1" fmla="*/ 0 h 269103"/>
              <a:gd name="connsiteX2" fmla="*/ 576082 w 678322"/>
              <a:gd name="connsiteY2" fmla="*/ 0 h 269103"/>
              <a:gd name="connsiteX3" fmla="*/ 678322 w 678322"/>
              <a:gd name="connsiteY3" fmla="*/ 129021 h 269103"/>
              <a:gd name="connsiteX4" fmla="*/ 526345 w 678322"/>
              <a:gd name="connsiteY4" fmla="*/ 269103 h 269103"/>
              <a:gd name="connsiteX5" fmla="*/ 102240 w 678322"/>
              <a:gd name="connsiteY5" fmla="*/ 269103 h 269103"/>
              <a:gd name="connsiteX6" fmla="*/ 0 w 678322"/>
              <a:gd name="connsiteY6" fmla="*/ 166863 h 269103"/>
              <a:gd name="connsiteX7" fmla="*/ 0 w 678322"/>
              <a:gd name="connsiteY7" fmla="*/ 102240 h 269103"/>
              <a:gd name="connsiteX0" fmla="*/ 0 w 679055"/>
              <a:gd name="connsiteY0" fmla="*/ 102240 h 269103"/>
              <a:gd name="connsiteX1" fmla="*/ 102240 w 679055"/>
              <a:gd name="connsiteY1" fmla="*/ 0 h 269103"/>
              <a:gd name="connsiteX2" fmla="*/ 576082 w 679055"/>
              <a:gd name="connsiteY2" fmla="*/ 0 h 269103"/>
              <a:gd name="connsiteX3" fmla="*/ 678322 w 679055"/>
              <a:gd name="connsiteY3" fmla="*/ 129021 h 269103"/>
              <a:gd name="connsiteX4" fmla="*/ 526345 w 679055"/>
              <a:gd name="connsiteY4" fmla="*/ 269103 h 269103"/>
              <a:gd name="connsiteX5" fmla="*/ 102240 w 679055"/>
              <a:gd name="connsiteY5" fmla="*/ 269103 h 269103"/>
              <a:gd name="connsiteX6" fmla="*/ 0 w 679055"/>
              <a:gd name="connsiteY6" fmla="*/ 166863 h 269103"/>
              <a:gd name="connsiteX7" fmla="*/ 0 w 679055"/>
              <a:gd name="connsiteY7" fmla="*/ 102240 h 269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9055" h="269103">
                <a:moveTo>
                  <a:pt x="0" y="102240"/>
                </a:moveTo>
                <a:cubicBezTo>
                  <a:pt x="0" y="45774"/>
                  <a:pt x="45774" y="0"/>
                  <a:pt x="102240" y="0"/>
                </a:cubicBezTo>
                <a:lnTo>
                  <a:pt x="576082" y="0"/>
                </a:lnTo>
                <a:cubicBezTo>
                  <a:pt x="632548" y="0"/>
                  <a:pt x="685974" y="3688"/>
                  <a:pt x="678322" y="129021"/>
                </a:cubicBezTo>
                <a:cubicBezTo>
                  <a:pt x="387904" y="128528"/>
                  <a:pt x="610162" y="204555"/>
                  <a:pt x="526345" y="269103"/>
                </a:cubicBezTo>
                <a:lnTo>
                  <a:pt x="102240" y="269103"/>
                </a:lnTo>
                <a:cubicBezTo>
                  <a:pt x="45774" y="269103"/>
                  <a:pt x="0" y="223329"/>
                  <a:pt x="0" y="166863"/>
                </a:cubicBezTo>
                <a:lnTo>
                  <a:pt x="0" y="10224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2526E396-D504-446E-B73E-E1475B5F29E5}"/>
              </a:ext>
            </a:extLst>
          </p:cNvPr>
          <p:cNvSpPr/>
          <p:nvPr/>
        </p:nvSpPr>
        <p:spPr>
          <a:xfrm>
            <a:off x="8760297" y="5503213"/>
            <a:ext cx="1241817" cy="1064296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7AD98E0-8E82-4B81-A296-447C91CFF5FC}"/>
              </a:ext>
            </a:extLst>
          </p:cNvPr>
          <p:cNvCxnSpPr>
            <a:cxnSpLocks/>
          </p:cNvCxnSpPr>
          <p:nvPr/>
        </p:nvCxnSpPr>
        <p:spPr>
          <a:xfrm>
            <a:off x="8436260" y="6151425"/>
            <a:ext cx="36579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D032DCB7-C8DE-48AA-A8D9-63EE4E160CAF}"/>
              </a:ext>
            </a:extLst>
          </p:cNvPr>
          <p:cNvCxnSpPr>
            <a:cxnSpLocks/>
          </p:cNvCxnSpPr>
          <p:nvPr/>
        </p:nvCxnSpPr>
        <p:spPr>
          <a:xfrm>
            <a:off x="8394503" y="6364344"/>
            <a:ext cx="365794" cy="0"/>
          </a:xfrm>
          <a:prstGeom prst="straightConnector1">
            <a:avLst/>
          </a:prstGeom>
          <a:ln w="19050">
            <a:solidFill>
              <a:srgbClr val="4472C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28F3FE1-B092-4D75-B742-1A5BF7E1C014}"/>
              </a:ext>
            </a:extLst>
          </p:cNvPr>
          <p:cNvSpPr txBox="1"/>
          <p:nvPr/>
        </p:nvSpPr>
        <p:spPr>
          <a:xfrm>
            <a:off x="7619214" y="6242653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/>
              <a:t>HGCROC</a:t>
            </a:r>
            <a:endParaRPr kumimoji="1"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08211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3928945" y="980728"/>
          <a:ext cx="8251732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6" name="Acrobat Document" r:id="rId3" imgW="9075040" imgH="6415738" progId="Acrobat.Document.DC">
                  <p:embed/>
                </p:oleObj>
              </mc:Choice>
              <mc:Fallback>
                <p:oleObj name="Acrobat Document" r:id="rId3" imgW="9075040" imgH="6415738" progId="Acrobat.Document.DC">
                  <p:embed/>
                  <p:pic>
                    <p:nvPicPr>
                      <p:cNvPr id="6" name="オブジェクト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8945" y="980728"/>
                        <a:ext cx="8251732" cy="5832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Review: o</a:t>
            </a:r>
            <a:r>
              <a:rPr kumimoji="1" lang="en-US" altLang="ja-JP" dirty="0"/>
              <a:t>ur present aggregator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1" y="1217396"/>
            <a:ext cx="5045007" cy="534395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One HGCROC has two 1.28 </a:t>
            </a:r>
            <a:r>
              <a:rPr kumimoji="1" lang="en-US" altLang="ja-JP" dirty="0" err="1"/>
              <a:t>Gbps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eLinks</a:t>
            </a:r>
            <a:r>
              <a:rPr kumimoji="1" lang="en-US" altLang="ja-JP" dirty="0"/>
              <a:t> for data output</a:t>
            </a:r>
          </a:p>
          <a:p>
            <a:r>
              <a:rPr kumimoji="1" lang="en-US" altLang="ja-JP" dirty="0"/>
              <a:t>4 of 5-pad layer is to be readout by the aggregator</a:t>
            </a:r>
          </a:p>
          <a:p>
            <a:pPr lvl="1"/>
            <a:r>
              <a:rPr kumimoji="1" lang="en-US" altLang="ja-JP" dirty="0"/>
              <a:t> 20 HGCROC </a:t>
            </a:r>
            <a:r>
              <a:rPr lang="en-US" altLang="ja-JP" dirty="0"/>
              <a:t>= </a:t>
            </a:r>
            <a:r>
              <a:rPr kumimoji="1" lang="en-US" altLang="ja-JP" dirty="0"/>
              <a:t>40 </a:t>
            </a:r>
            <a:r>
              <a:rPr lang="en-US" altLang="ja-JP" dirty="0" err="1"/>
              <a:t>eLinks</a:t>
            </a:r>
            <a:endParaRPr lang="en-US" altLang="ja-JP" dirty="0"/>
          </a:p>
          <a:p>
            <a:pPr lvl="1"/>
            <a:r>
              <a:rPr kumimoji="1" lang="en-US" altLang="ja-JP" dirty="0"/>
              <a:t>concentrated to 1 GBT of 3.2 </a:t>
            </a:r>
            <a:r>
              <a:rPr kumimoji="1" lang="en-US" altLang="ja-JP" dirty="0" err="1"/>
              <a:t>Gbps</a:t>
            </a:r>
            <a:endParaRPr kumimoji="1" lang="en-US" altLang="ja-JP" dirty="0"/>
          </a:p>
          <a:p>
            <a:pPr lvl="1"/>
            <a:r>
              <a:rPr lang="en-US" altLang="ja-JP" b="1" dirty="0">
                <a:solidFill>
                  <a:srgbClr val="FF0000"/>
                </a:solidFill>
              </a:rPr>
              <a:t>wire reduction factor 1/40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pPr lvl="1"/>
            <a:r>
              <a:rPr kumimoji="1" lang="en-US" altLang="ja-JP" dirty="0"/>
              <a:t>using </a:t>
            </a:r>
            <a:r>
              <a:rPr kumimoji="1" lang="en-US" altLang="ja-JP" dirty="0" err="1"/>
              <a:t>LpGBT</a:t>
            </a:r>
            <a:r>
              <a:rPr kumimoji="1" lang="en-US" altLang="ja-JP" dirty="0"/>
              <a:t> (10Gbps), it can be better than 1/100</a:t>
            </a:r>
          </a:p>
          <a:p>
            <a:pPr lvl="1"/>
            <a:r>
              <a:rPr lang="en-US" altLang="ja-JP" dirty="0"/>
              <a:t>method: trigger, Z.S., and link speed</a:t>
            </a:r>
            <a:endParaRPr kumimoji="1" lang="en-US" altLang="ja-JP" dirty="0"/>
          </a:p>
          <a:p>
            <a:r>
              <a:rPr lang="en-US" altLang="ja-JP" dirty="0"/>
              <a:t>Similarly for trigger</a:t>
            </a:r>
          </a:p>
          <a:p>
            <a:r>
              <a:rPr kumimoji="1" lang="en-US" altLang="ja-JP" dirty="0"/>
              <a:t>Problem is radiation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28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679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A446FC-8C50-40ED-B2C1-6BE6F5522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FoCal</a:t>
            </a:r>
            <a:r>
              <a:rPr lang="en-US" altLang="ja-JP" dirty="0"/>
              <a:t> </a:t>
            </a:r>
            <a:r>
              <a:rPr kumimoji="1" lang="en-US" altLang="ja-JP" dirty="0"/>
              <a:t>PAD Readout Scheme (review)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A267C2-F3B7-40BC-845E-C8B7AB61C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0" y="1217396"/>
            <a:ext cx="5009003" cy="1952931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An aggregator FPGA processes data from </a:t>
            </a:r>
            <a:r>
              <a:rPr lang="en-US" altLang="ja-JP" dirty="0"/>
              <a:t>four</a:t>
            </a:r>
            <a:r>
              <a:rPr kumimoji="1" lang="en-US" altLang="ja-JP" dirty="0"/>
              <a:t> 5-pad boards (20 HGCROCS)</a:t>
            </a:r>
          </a:p>
          <a:p>
            <a:pPr lvl="1"/>
            <a:r>
              <a:rPr lang="en-US" altLang="ja-JP" dirty="0"/>
              <a:t>zero suppression &amp; formatting</a:t>
            </a:r>
          </a:p>
          <a:p>
            <a:pPr lvl="1"/>
            <a:r>
              <a:rPr lang="en-US" altLang="ja-JP" dirty="0"/>
              <a:t>trigger sum</a:t>
            </a:r>
          </a:p>
          <a:p>
            <a:pPr lvl="1"/>
            <a:r>
              <a:rPr lang="en-US" altLang="ja-JP" dirty="0"/>
              <a:t>control</a:t>
            </a:r>
            <a:endParaRPr kumimoji="1" lang="en-US" altLang="ja-JP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BEF9DA7-F015-468B-BD0F-CAC57CD6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5B1A9A2-E719-441A-A024-3D6ADA68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BA2D1A5-E6A6-43B8-B49E-B7A4C2038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110" y="980728"/>
            <a:ext cx="7062557" cy="5871864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B59DED5-EB85-42DC-92B7-85F1726F0B30}"/>
              </a:ext>
            </a:extLst>
          </p:cNvPr>
          <p:cNvGrpSpPr/>
          <p:nvPr/>
        </p:nvGrpSpPr>
        <p:grpSpPr>
          <a:xfrm>
            <a:off x="79318" y="3325883"/>
            <a:ext cx="2124236" cy="2880320"/>
            <a:chOff x="857418" y="3312707"/>
            <a:chExt cx="1216152" cy="3210192"/>
          </a:xfrm>
        </p:grpSpPr>
        <p:sp>
          <p:nvSpPr>
            <p:cNvPr id="9" name="平行四辺形 8">
              <a:extLst>
                <a:ext uri="{FF2B5EF4-FFF2-40B4-BE49-F238E27FC236}">
                  <a16:creationId xmlns:a16="http://schemas.microsoft.com/office/drawing/2014/main" id="{FC9903F6-7D71-42D6-8479-412CD832612F}"/>
                </a:ext>
              </a:extLst>
            </p:cNvPr>
            <p:cNvSpPr/>
            <p:nvPr/>
          </p:nvSpPr>
          <p:spPr>
            <a:xfrm>
              <a:off x="857418" y="627087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平行四辺形 9">
              <a:extLst>
                <a:ext uri="{FF2B5EF4-FFF2-40B4-BE49-F238E27FC236}">
                  <a16:creationId xmlns:a16="http://schemas.microsoft.com/office/drawing/2014/main" id="{D3D1A9F4-7398-42C0-90D9-06B6C2D39FF0}"/>
                </a:ext>
              </a:extLst>
            </p:cNvPr>
            <p:cNvSpPr/>
            <p:nvPr/>
          </p:nvSpPr>
          <p:spPr>
            <a:xfrm>
              <a:off x="857418" y="611518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平行四辺形 10">
              <a:extLst>
                <a:ext uri="{FF2B5EF4-FFF2-40B4-BE49-F238E27FC236}">
                  <a16:creationId xmlns:a16="http://schemas.microsoft.com/office/drawing/2014/main" id="{8DD3C944-5120-4B7D-B53A-C188BDC57E86}"/>
                </a:ext>
              </a:extLst>
            </p:cNvPr>
            <p:cNvSpPr/>
            <p:nvPr/>
          </p:nvSpPr>
          <p:spPr>
            <a:xfrm>
              <a:off x="857418" y="5959488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>
              <a:extLst>
                <a:ext uri="{FF2B5EF4-FFF2-40B4-BE49-F238E27FC236}">
                  <a16:creationId xmlns:a16="http://schemas.microsoft.com/office/drawing/2014/main" id="{403C478A-6DF3-41C9-A1B2-31062A424CFD}"/>
                </a:ext>
              </a:extLst>
            </p:cNvPr>
            <p:cNvSpPr/>
            <p:nvPr/>
          </p:nvSpPr>
          <p:spPr>
            <a:xfrm>
              <a:off x="857418" y="5803795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平行四辺形 12">
              <a:extLst>
                <a:ext uri="{FF2B5EF4-FFF2-40B4-BE49-F238E27FC236}">
                  <a16:creationId xmlns:a16="http://schemas.microsoft.com/office/drawing/2014/main" id="{FD0BB097-9A6C-453B-8503-B508B7E0171E}"/>
                </a:ext>
              </a:extLst>
            </p:cNvPr>
            <p:cNvSpPr/>
            <p:nvPr/>
          </p:nvSpPr>
          <p:spPr>
            <a:xfrm>
              <a:off x="857418" y="5648102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平行四辺形 13">
              <a:extLst>
                <a:ext uri="{FF2B5EF4-FFF2-40B4-BE49-F238E27FC236}">
                  <a16:creationId xmlns:a16="http://schemas.microsoft.com/office/drawing/2014/main" id="{F50ABA8F-C8E6-41A6-A9FB-F7093AFD64D4}"/>
                </a:ext>
              </a:extLst>
            </p:cNvPr>
            <p:cNvSpPr/>
            <p:nvPr/>
          </p:nvSpPr>
          <p:spPr>
            <a:xfrm>
              <a:off x="857418" y="5492409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平行四辺形 14">
              <a:extLst>
                <a:ext uri="{FF2B5EF4-FFF2-40B4-BE49-F238E27FC236}">
                  <a16:creationId xmlns:a16="http://schemas.microsoft.com/office/drawing/2014/main" id="{AD280580-4284-430E-A8BF-55685E191E2B}"/>
                </a:ext>
              </a:extLst>
            </p:cNvPr>
            <p:cNvSpPr/>
            <p:nvPr/>
          </p:nvSpPr>
          <p:spPr>
            <a:xfrm>
              <a:off x="857418" y="5336716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平行四辺形 15">
              <a:extLst>
                <a:ext uri="{FF2B5EF4-FFF2-40B4-BE49-F238E27FC236}">
                  <a16:creationId xmlns:a16="http://schemas.microsoft.com/office/drawing/2014/main" id="{3E4A639A-1A2A-4704-96B7-A5E261E32571}"/>
                </a:ext>
              </a:extLst>
            </p:cNvPr>
            <p:cNvSpPr/>
            <p:nvPr/>
          </p:nvSpPr>
          <p:spPr>
            <a:xfrm>
              <a:off x="857418" y="5181023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平行四辺形 16">
              <a:extLst>
                <a:ext uri="{FF2B5EF4-FFF2-40B4-BE49-F238E27FC236}">
                  <a16:creationId xmlns:a16="http://schemas.microsoft.com/office/drawing/2014/main" id="{6C75F86B-BCEA-4154-80A3-A0332F24FF22}"/>
                </a:ext>
              </a:extLst>
            </p:cNvPr>
            <p:cNvSpPr/>
            <p:nvPr/>
          </p:nvSpPr>
          <p:spPr>
            <a:xfrm>
              <a:off x="857418" y="5025330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平行四辺形 17">
              <a:extLst>
                <a:ext uri="{FF2B5EF4-FFF2-40B4-BE49-F238E27FC236}">
                  <a16:creationId xmlns:a16="http://schemas.microsoft.com/office/drawing/2014/main" id="{98CCE5F8-E856-4DE4-9657-897A5EFE9932}"/>
                </a:ext>
              </a:extLst>
            </p:cNvPr>
            <p:cNvSpPr/>
            <p:nvPr/>
          </p:nvSpPr>
          <p:spPr>
            <a:xfrm>
              <a:off x="857418" y="4869637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平行四辺形 18">
              <a:extLst>
                <a:ext uri="{FF2B5EF4-FFF2-40B4-BE49-F238E27FC236}">
                  <a16:creationId xmlns:a16="http://schemas.microsoft.com/office/drawing/2014/main" id="{9246FFF6-0AF6-4376-8F77-CC18FF95D3E2}"/>
                </a:ext>
              </a:extLst>
            </p:cNvPr>
            <p:cNvSpPr/>
            <p:nvPr/>
          </p:nvSpPr>
          <p:spPr>
            <a:xfrm>
              <a:off x="857418" y="4713944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>
              <a:extLst>
                <a:ext uri="{FF2B5EF4-FFF2-40B4-BE49-F238E27FC236}">
                  <a16:creationId xmlns:a16="http://schemas.microsoft.com/office/drawing/2014/main" id="{123969FF-E910-4F4E-8D98-CBF771516480}"/>
                </a:ext>
              </a:extLst>
            </p:cNvPr>
            <p:cNvSpPr/>
            <p:nvPr/>
          </p:nvSpPr>
          <p:spPr>
            <a:xfrm>
              <a:off x="857418" y="455825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平行四辺形 20">
              <a:extLst>
                <a:ext uri="{FF2B5EF4-FFF2-40B4-BE49-F238E27FC236}">
                  <a16:creationId xmlns:a16="http://schemas.microsoft.com/office/drawing/2014/main" id="{D7BACDB4-828D-40FC-8049-E3E12E96AD82}"/>
                </a:ext>
              </a:extLst>
            </p:cNvPr>
            <p:cNvSpPr/>
            <p:nvPr/>
          </p:nvSpPr>
          <p:spPr>
            <a:xfrm>
              <a:off x="857418" y="4402558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平行四辺形 21">
              <a:extLst>
                <a:ext uri="{FF2B5EF4-FFF2-40B4-BE49-F238E27FC236}">
                  <a16:creationId xmlns:a16="http://schemas.microsoft.com/office/drawing/2014/main" id="{87C451FF-7A60-4B4F-BB68-BFC9585CE71E}"/>
                </a:ext>
              </a:extLst>
            </p:cNvPr>
            <p:cNvSpPr/>
            <p:nvPr/>
          </p:nvSpPr>
          <p:spPr>
            <a:xfrm>
              <a:off x="857418" y="4246865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平行四辺形 22">
              <a:extLst>
                <a:ext uri="{FF2B5EF4-FFF2-40B4-BE49-F238E27FC236}">
                  <a16:creationId xmlns:a16="http://schemas.microsoft.com/office/drawing/2014/main" id="{BEE54C1A-D078-4736-AA04-C8FA10866536}"/>
                </a:ext>
              </a:extLst>
            </p:cNvPr>
            <p:cNvSpPr/>
            <p:nvPr/>
          </p:nvSpPr>
          <p:spPr>
            <a:xfrm>
              <a:off x="857418" y="4091172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平行四辺形 23">
              <a:extLst>
                <a:ext uri="{FF2B5EF4-FFF2-40B4-BE49-F238E27FC236}">
                  <a16:creationId xmlns:a16="http://schemas.microsoft.com/office/drawing/2014/main" id="{C3F4865C-40A2-40CE-8271-E78E045ABFE9}"/>
                </a:ext>
              </a:extLst>
            </p:cNvPr>
            <p:cNvSpPr/>
            <p:nvPr/>
          </p:nvSpPr>
          <p:spPr>
            <a:xfrm>
              <a:off x="857418" y="3935479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平行四辺形 24">
              <a:extLst>
                <a:ext uri="{FF2B5EF4-FFF2-40B4-BE49-F238E27FC236}">
                  <a16:creationId xmlns:a16="http://schemas.microsoft.com/office/drawing/2014/main" id="{FC20BF9D-4933-47BB-8E7C-08F2E80E2F1A}"/>
                </a:ext>
              </a:extLst>
            </p:cNvPr>
            <p:cNvSpPr/>
            <p:nvPr/>
          </p:nvSpPr>
          <p:spPr>
            <a:xfrm>
              <a:off x="857418" y="3779786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>
              <a:extLst>
                <a:ext uri="{FF2B5EF4-FFF2-40B4-BE49-F238E27FC236}">
                  <a16:creationId xmlns:a16="http://schemas.microsoft.com/office/drawing/2014/main" id="{23D14D96-94B7-4D22-9497-8C16BB8B4426}"/>
                </a:ext>
              </a:extLst>
            </p:cNvPr>
            <p:cNvSpPr/>
            <p:nvPr/>
          </p:nvSpPr>
          <p:spPr>
            <a:xfrm>
              <a:off x="857418" y="3624093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平行四辺形 26">
              <a:extLst>
                <a:ext uri="{FF2B5EF4-FFF2-40B4-BE49-F238E27FC236}">
                  <a16:creationId xmlns:a16="http://schemas.microsoft.com/office/drawing/2014/main" id="{8B0389F5-96D2-455B-9834-DDBB218A0B8E}"/>
                </a:ext>
              </a:extLst>
            </p:cNvPr>
            <p:cNvSpPr/>
            <p:nvPr/>
          </p:nvSpPr>
          <p:spPr>
            <a:xfrm>
              <a:off x="857418" y="3468400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平行四辺形 27">
              <a:extLst>
                <a:ext uri="{FF2B5EF4-FFF2-40B4-BE49-F238E27FC236}">
                  <a16:creationId xmlns:a16="http://schemas.microsoft.com/office/drawing/2014/main" id="{B401DE2E-4903-4285-A45F-DF559EB89D9A}"/>
                </a:ext>
              </a:extLst>
            </p:cNvPr>
            <p:cNvSpPr/>
            <p:nvPr/>
          </p:nvSpPr>
          <p:spPr>
            <a:xfrm>
              <a:off x="857418" y="3312707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415D78B3-5D0E-4D1C-9AFA-CB1EDD4D8C35}"/>
              </a:ext>
            </a:extLst>
          </p:cNvPr>
          <p:cNvCxnSpPr>
            <a:cxnSpLocks/>
          </p:cNvCxnSpPr>
          <p:nvPr/>
        </p:nvCxnSpPr>
        <p:spPr>
          <a:xfrm flipV="1">
            <a:off x="2556285" y="3982535"/>
            <a:ext cx="0" cy="4130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楕円 33">
            <a:extLst>
              <a:ext uri="{FF2B5EF4-FFF2-40B4-BE49-F238E27FC236}">
                <a16:creationId xmlns:a16="http://schemas.microsoft.com/office/drawing/2014/main" id="{ACFBECC8-E65E-4E79-952F-E0B28DFEF2D6}"/>
              </a:ext>
            </a:extLst>
          </p:cNvPr>
          <p:cNvSpPr/>
          <p:nvPr/>
        </p:nvSpPr>
        <p:spPr>
          <a:xfrm>
            <a:off x="2463164" y="3336175"/>
            <a:ext cx="172437" cy="63492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平行四辺形 34">
            <a:extLst>
              <a:ext uri="{FF2B5EF4-FFF2-40B4-BE49-F238E27FC236}">
                <a16:creationId xmlns:a16="http://schemas.microsoft.com/office/drawing/2014/main" id="{37F29A7A-F774-4F5A-9216-692F92CAB275}"/>
              </a:ext>
            </a:extLst>
          </p:cNvPr>
          <p:cNvSpPr/>
          <p:nvPr/>
        </p:nvSpPr>
        <p:spPr>
          <a:xfrm>
            <a:off x="214748" y="3365398"/>
            <a:ext cx="504885" cy="135814"/>
          </a:xfrm>
          <a:prstGeom prst="parallelogram">
            <a:avLst>
              <a:gd name="adj" fmla="val 10163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平行四辺形 35">
            <a:extLst>
              <a:ext uri="{FF2B5EF4-FFF2-40B4-BE49-F238E27FC236}">
                <a16:creationId xmlns:a16="http://schemas.microsoft.com/office/drawing/2014/main" id="{053F99DC-DB40-4540-9975-9D81B8DD7BEC}"/>
              </a:ext>
            </a:extLst>
          </p:cNvPr>
          <p:cNvSpPr/>
          <p:nvPr/>
        </p:nvSpPr>
        <p:spPr>
          <a:xfrm>
            <a:off x="561079" y="3365398"/>
            <a:ext cx="504885" cy="135814"/>
          </a:xfrm>
          <a:prstGeom prst="parallelogram">
            <a:avLst>
              <a:gd name="adj" fmla="val 10163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平行四辺形 36">
            <a:extLst>
              <a:ext uri="{FF2B5EF4-FFF2-40B4-BE49-F238E27FC236}">
                <a16:creationId xmlns:a16="http://schemas.microsoft.com/office/drawing/2014/main" id="{507FC800-493A-45C1-AD77-EF0491C34373}"/>
              </a:ext>
            </a:extLst>
          </p:cNvPr>
          <p:cNvSpPr/>
          <p:nvPr/>
        </p:nvSpPr>
        <p:spPr>
          <a:xfrm>
            <a:off x="907411" y="3365398"/>
            <a:ext cx="504885" cy="135814"/>
          </a:xfrm>
          <a:prstGeom prst="parallelogram">
            <a:avLst>
              <a:gd name="adj" fmla="val 10163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平行四辺形 37">
            <a:extLst>
              <a:ext uri="{FF2B5EF4-FFF2-40B4-BE49-F238E27FC236}">
                <a16:creationId xmlns:a16="http://schemas.microsoft.com/office/drawing/2014/main" id="{4266B3BE-4E9C-4B94-BFF9-23A31017C971}"/>
              </a:ext>
            </a:extLst>
          </p:cNvPr>
          <p:cNvSpPr/>
          <p:nvPr/>
        </p:nvSpPr>
        <p:spPr>
          <a:xfrm>
            <a:off x="1253742" y="3365398"/>
            <a:ext cx="504885" cy="135814"/>
          </a:xfrm>
          <a:prstGeom prst="parallelogram">
            <a:avLst>
              <a:gd name="adj" fmla="val 10163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平行四辺形 38">
            <a:extLst>
              <a:ext uri="{FF2B5EF4-FFF2-40B4-BE49-F238E27FC236}">
                <a16:creationId xmlns:a16="http://schemas.microsoft.com/office/drawing/2014/main" id="{B05A2D68-84D6-49A8-8977-0948F6114895}"/>
              </a:ext>
            </a:extLst>
          </p:cNvPr>
          <p:cNvSpPr/>
          <p:nvPr/>
        </p:nvSpPr>
        <p:spPr>
          <a:xfrm>
            <a:off x="1600073" y="3365398"/>
            <a:ext cx="504885" cy="135814"/>
          </a:xfrm>
          <a:prstGeom prst="parallelogram">
            <a:avLst>
              <a:gd name="adj" fmla="val 101632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44">
            <a:extLst>
              <a:ext uri="{FF2B5EF4-FFF2-40B4-BE49-F238E27FC236}">
                <a16:creationId xmlns:a16="http://schemas.microsoft.com/office/drawing/2014/main" id="{B283354F-2508-432F-B33B-3B18456C673E}"/>
              </a:ext>
            </a:extLst>
          </p:cNvPr>
          <p:cNvSpPr/>
          <p:nvPr/>
        </p:nvSpPr>
        <p:spPr>
          <a:xfrm>
            <a:off x="2801803" y="3182022"/>
            <a:ext cx="1899458" cy="1042630"/>
          </a:xfrm>
          <a:prstGeom prst="roundRect">
            <a:avLst>
              <a:gd name="adj" fmla="val 657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/>
          </a:p>
        </p:txBody>
      </p:sp>
      <p:sp>
        <p:nvSpPr>
          <p:cNvPr id="41" name="角丸四角形 47">
            <a:extLst>
              <a:ext uri="{FF2B5EF4-FFF2-40B4-BE49-F238E27FC236}">
                <a16:creationId xmlns:a16="http://schemas.microsoft.com/office/drawing/2014/main" id="{50780640-5581-4C74-A04F-D0059CCB8561}"/>
              </a:ext>
            </a:extLst>
          </p:cNvPr>
          <p:cNvSpPr/>
          <p:nvPr/>
        </p:nvSpPr>
        <p:spPr>
          <a:xfrm>
            <a:off x="3972671" y="3368083"/>
            <a:ext cx="639734" cy="24056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/>
              <a:t>GBT</a:t>
            </a:r>
            <a:endParaRPr kumimoji="1" lang="ja-JP" altLang="en-US" sz="1000" dirty="0"/>
          </a:p>
        </p:txBody>
      </p:sp>
      <p:sp>
        <p:nvSpPr>
          <p:cNvPr id="42" name="角丸四角形 68">
            <a:extLst>
              <a:ext uri="{FF2B5EF4-FFF2-40B4-BE49-F238E27FC236}">
                <a16:creationId xmlns:a16="http://schemas.microsoft.com/office/drawing/2014/main" id="{1F25486B-C4F3-4D54-B98B-709FA1ADE958}"/>
              </a:ext>
            </a:extLst>
          </p:cNvPr>
          <p:cNvSpPr/>
          <p:nvPr/>
        </p:nvSpPr>
        <p:spPr>
          <a:xfrm>
            <a:off x="3972671" y="3737750"/>
            <a:ext cx="639734" cy="24056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/>
              <a:t>GBT</a:t>
            </a:r>
            <a:endParaRPr kumimoji="1" lang="ja-JP" altLang="en-US" sz="1000" dirty="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552750E-F556-423E-B940-9DC343BC5B14}"/>
              </a:ext>
            </a:extLst>
          </p:cNvPr>
          <p:cNvSpPr/>
          <p:nvPr/>
        </p:nvSpPr>
        <p:spPr>
          <a:xfrm>
            <a:off x="2959861" y="3425439"/>
            <a:ext cx="914400" cy="51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FPGA</a:t>
            </a: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54482368-35E5-4958-A640-F3B3637DCD3D}"/>
              </a:ext>
            </a:extLst>
          </p:cNvPr>
          <p:cNvGrpSpPr/>
          <p:nvPr/>
        </p:nvGrpSpPr>
        <p:grpSpPr>
          <a:xfrm>
            <a:off x="2051973" y="3444671"/>
            <a:ext cx="748637" cy="449267"/>
            <a:chOff x="5267908" y="3205619"/>
            <a:chExt cx="1023124" cy="449267"/>
          </a:xfrm>
        </p:grpSpPr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C9521DD1-BF29-454F-8E60-82CF494DA056}"/>
                </a:ext>
              </a:extLst>
            </p:cNvPr>
            <p:cNvCxnSpPr/>
            <p:nvPr/>
          </p:nvCxnSpPr>
          <p:spPr>
            <a:xfrm>
              <a:off x="5267908" y="3654886"/>
              <a:ext cx="1023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B5F31636-4CB4-4708-8BB9-1076F6E7CA84}"/>
                </a:ext>
              </a:extLst>
            </p:cNvPr>
            <p:cNvCxnSpPr/>
            <p:nvPr/>
          </p:nvCxnSpPr>
          <p:spPr>
            <a:xfrm>
              <a:off x="5267908" y="3524047"/>
              <a:ext cx="1023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EAE30CAC-E273-4A7E-85D7-973E27CFF7DA}"/>
                </a:ext>
              </a:extLst>
            </p:cNvPr>
            <p:cNvCxnSpPr/>
            <p:nvPr/>
          </p:nvCxnSpPr>
          <p:spPr>
            <a:xfrm>
              <a:off x="5267908" y="3358200"/>
              <a:ext cx="1023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15E12E08-55D9-48FD-81D5-5983B548CD63}"/>
                </a:ext>
              </a:extLst>
            </p:cNvPr>
            <p:cNvCxnSpPr/>
            <p:nvPr/>
          </p:nvCxnSpPr>
          <p:spPr>
            <a:xfrm>
              <a:off x="5267908" y="3205619"/>
              <a:ext cx="10231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7519428-721B-4676-89C7-A9ADDC6AF9B5}"/>
              </a:ext>
            </a:extLst>
          </p:cNvPr>
          <p:cNvSpPr txBox="1"/>
          <p:nvPr/>
        </p:nvSpPr>
        <p:spPr>
          <a:xfrm>
            <a:off x="2380492" y="4385777"/>
            <a:ext cx="2627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/>
              <a:t>20 HGCROC connected to a FPGA</a:t>
            </a:r>
          </a:p>
          <a:p>
            <a:r>
              <a:rPr lang="en-US" altLang="ja-JP" sz="1200" dirty="0"/>
              <a:t>40 </a:t>
            </a:r>
            <a:r>
              <a:rPr lang="en-US" altLang="ja-JP" sz="1200" dirty="0" err="1"/>
              <a:t>eLinks</a:t>
            </a:r>
            <a:r>
              <a:rPr lang="en-US" altLang="ja-JP" sz="1200" dirty="0"/>
              <a:t> for Data</a:t>
            </a:r>
          </a:p>
          <a:p>
            <a:r>
              <a:rPr kumimoji="1" lang="en-US" altLang="ja-JP" sz="1200" dirty="0"/>
              <a:t>40 </a:t>
            </a:r>
            <a:r>
              <a:rPr kumimoji="1" lang="en-US" altLang="ja-JP" sz="1200" dirty="0" err="1"/>
              <a:t>eLinks</a:t>
            </a:r>
            <a:r>
              <a:rPr kumimoji="1" lang="en-US" altLang="ja-JP" sz="1200" dirty="0"/>
              <a:t> for Trigger Sum</a:t>
            </a:r>
            <a:endParaRPr kumimoji="1" lang="ja-JP" altLang="en-US" sz="1200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84CA608-3FFE-4BAB-B4FE-0A1B6FD0E7DD}"/>
              </a:ext>
            </a:extLst>
          </p:cNvPr>
          <p:cNvSpPr txBox="1"/>
          <p:nvPr/>
        </p:nvSpPr>
        <p:spPr>
          <a:xfrm>
            <a:off x="3307064" y="4184874"/>
            <a:ext cx="9941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dirty="0"/>
              <a:t>aggregator</a:t>
            </a:r>
            <a:endParaRPr kumimoji="1" lang="ja-JP" altLang="en-US" sz="1200" b="1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BB6F87C-57F0-41DB-B7F6-D3846E59EA73}"/>
              </a:ext>
            </a:extLst>
          </p:cNvPr>
          <p:cNvSpPr txBox="1"/>
          <p:nvPr/>
        </p:nvSpPr>
        <p:spPr>
          <a:xfrm>
            <a:off x="5467034" y="6262186"/>
            <a:ext cx="6372708" cy="4616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en-US" altLang="ja-JP" sz="1200" i="1" dirty="0"/>
              <a:t>Picture from draft paper “Prototype electronics for the silicon pad layers of the future Forward Calorimeter (</a:t>
            </a:r>
            <a:r>
              <a:rPr lang="en-US" altLang="ja-JP" sz="1200" i="1" dirty="0" err="1"/>
              <a:t>FoCal</a:t>
            </a:r>
            <a:r>
              <a:rPr lang="en-US" altLang="ja-JP" sz="1200" i="1" dirty="0"/>
              <a:t>) of the ALICE experiment at the LHC”, O. </a:t>
            </a:r>
            <a:r>
              <a:rPr lang="en-US" altLang="ja-JP" sz="1200" i="1" dirty="0" err="1"/>
              <a:t>Bourrion</a:t>
            </a:r>
            <a:r>
              <a:rPr lang="en-US" altLang="ja-JP" sz="1200" i="1" dirty="0"/>
              <a:t> et al.</a:t>
            </a:r>
            <a:endParaRPr lang="ja-JP" altLang="en-US" sz="1200" i="1" dirty="0"/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24243CCE-EAFF-40A8-98E4-92B4CDF3457D}"/>
              </a:ext>
            </a:extLst>
          </p:cNvPr>
          <p:cNvSpPr txBox="1"/>
          <p:nvPr/>
        </p:nvSpPr>
        <p:spPr>
          <a:xfrm>
            <a:off x="365449" y="5117104"/>
            <a:ext cx="4953102" cy="1538883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1400" dirty="0"/>
              <a:t>HGCROC data </a:t>
            </a:r>
            <a:r>
              <a:rPr kumimoji="1" lang="en-US" altLang="ja-JP" sz="1400" dirty="0" err="1"/>
              <a:t>b.w.</a:t>
            </a:r>
            <a:r>
              <a:rPr kumimoji="1" lang="en-US" altLang="ja-JP" sz="1400" dirty="0"/>
              <a:t> (1.28 Gbps x 40=51.2 Gbps) </a:t>
            </a:r>
            <a:r>
              <a:rPr lang="en-US" altLang="ja-JP" sz="1400" dirty="0"/>
              <a:t>is</a:t>
            </a:r>
            <a:r>
              <a:rPr kumimoji="1" lang="en-US" altLang="ja-JP" sz="1400" dirty="0"/>
              <a:t> compressed and sent by 2 GBT links (3.2 Gbps x 2) by:</a:t>
            </a:r>
            <a:endParaRPr lang="en-US" altLang="ja-JP" sz="1400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1400" dirty="0"/>
              <a:t>trigger (up to 200-500 kHz)</a:t>
            </a:r>
            <a:br>
              <a:rPr lang="en-US" altLang="ja-JP" sz="1400" dirty="0"/>
            </a:br>
            <a:r>
              <a:rPr lang="en-US" altLang="ja-JP" sz="1400" dirty="0">
                <a:sym typeface="Wingdings" panose="05000000000000000000" pitchFamily="2" charset="2"/>
              </a:rPr>
              <a:t> 32bit x 72ch x 20 HGCROCs x 500 kHz = 23 </a:t>
            </a:r>
            <a:r>
              <a:rPr lang="en-US" altLang="ja-JP" sz="1400" dirty="0" err="1">
                <a:sym typeface="Wingdings" panose="05000000000000000000" pitchFamily="2" charset="2"/>
              </a:rPr>
              <a:t>Gbps</a:t>
            </a:r>
            <a:endParaRPr lang="en-US" altLang="ja-JP" sz="1400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ja-JP" sz="1400" dirty="0"/>
              <a:t>zero suppression (1-12%, avg. &lt; 10%)</a:t>
            </a:r>
            <a:br>
              <a:rPr lang="en-US" altLang="ja-JP" sz="1400" dirty="0"/>
            </a:br>
            <a:r>
              <a:rPr lang="en-US" altLang="ja-JP" sz="1400" dirty="0">
                <a:sym typeface="Wingdings" panose="05000000000000000000" pitchFamily="2" charset="2"/>
              </a:rPr>
              <a:t> 2.3 Gbps  … ok for up to ~25% avg. occupancy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06596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Pad </a:t>
            </a:r>
            <a:r>
              <a:rPr kumimoji="1" lang="en-US" altLang="ja-JP" dirty="0"/>
              <a:t>Readout Scheme (questions)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0" y="1217396"/>
            <a:ext cx="11741752" cy="52719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en-US" altLang="ja-JP" sz="1800" b="1" dirty="0"/>
              <a:t>Concerns during prototype developments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/>
              <a:t>FPGA in </a:t>
            </a:r>
            <a:r>
              <a:rPr lang="en-US" altLang="ja-JP" sz="1800" dirty="0">
                <a:solidFill>
                  <a:srgbClr val="FF0000"/>
                </a:solidFill>
              </a:rPr>
              <a:t>radiation</a:t>
            </a:r>
            <a:r>
              <a:rPr lang="en-US" altLang="ja-JP" sz="1800" dirty="0"/>
              <a:t> area</a:t>
            </a:r>
          </a:p>
          <a:p>
            <a:pPr lvl="1"/>
            <a:r>
              <a:rPr lang="en-US" altLang="ja-JP" sz="1800" dirty="0"/>
              <a:t>If not, then there are several solutions</a:t>
            </a:r>
          </a:p>
          <a:p>
            <a:pPr lvl="2"/>
            <a:r>
              <a:rPr lang="en-US" altLang="ja-JP" sz="1800" dirty="0">
                <a:sym typeface="Wingdings" panose="05000000000000000000" pitchFamily="2" charset="2"/>
              </a:rPr>
              <a:t>replacing aggregator FPGA with </a:t>
            </a:r>
            <a:r>
              <a:rPr lang="en-US" altLang="ja-JP" sz="1800" dirty="0">
                <a:solidFill>
                  <a:srgbClr val="FF0000"/>
                </a:solidFill>
                <a:sym typeface="Wingdings" panose="05000000000000000000" pitchFamily="2" charset="2"/>
              </a:rPr>
              <a:t>ASIC</a:t>
            </a:r>
            <a:br>
              <a:rPr lang="en-US" altLang="ja-JP" sz="1800" dirty="0">
                <a:sym typeface="Wingdings" panose="05000000000000000000" pitchFamily="2" charset="2"/>
              </a:rPr>
            </a:br>
            <a:r>
              <a:rPr lang="en-US" altLang="ja-JP" sz="1800" dirty="0">
                <a:sym typeface="Wingdings" panose="05000000000000000000" pitchFamily="2" charset="2"/>
              </a:rPr>
              <a:t>(either existing ASIC or develop ourselves)</a:t>
            </a:r>
          </a:p>
          <a:p>
            <a:pPr lvl="2"/>
            <a:r>
              <a:rPr lang="en-US" altLang="ja-JP" sz="1800" dirty="0"/>
              <a:t>choose </a:t>
            </a:r>
            <a:r>
              <a:rPr lang="en-US" altLang="ja-JP" sz="1800" dirty="0">
                <a:solidFill>
                  <a:srgbClr val="FF0000"/>
                </a:solidFill>
              </a:rPr>
              <a:t>rad-hard FPGA </a:t>
            </a:r>
            <a:r>
              <a:rPr lang="en-US" altLang="ja-JP" sz="1800" dirty="0"/>
              <a:t>and implement simpler logic</a:t>
            </a:r>
          </a:p>
          <a:p>
            <a:pPr lvl="2"/>
            <a:r>
              <a:rPr lang="en-US" altLang="ja-JP" sz="1800" dirty="0"/>
              <a:t>put the aggregator away (~5m) from the detector and pull copper cables</a:t>
            </a:r>
          </a:p>
          <a:p>
            <a:pPr lvl="2"/>
            <a:endParaRPr lang="en-US" altLang="ja-JP" sz="1800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sz="1800" dirty="0"/>
              <a:t>Can we readout for </a:t>
            </a:r>
            <a:r>
              <a:rPr lang="en-US" altLang="ja-JP" sz="1800" dirty="0">
                <a:solidFill>
                  <a:srgbClr val="FF0000"/>
                </a:solidFill>
              </a:rPr>
              <a:t>higher occupancy than 10%</a:t>
            </a:r>
            <a:r>
              <a:rPr lang="en-US" altLang="ja-JP" sz="1800" dirty="0"/>
              <a:t> (such as </a:t>
            </a:r>
            <a:r>
              <a:rPr lang="en-US" altLang="ja-JP" sz="1800" i="1" dirty="0" err="1"/>
              <a:t>p</a:t>
            </a:r>
            <a:r>
              <a:rPr lang="en-US" altLang="ja-JP" sz="1800" dirty="0" err="1"/>
              <a:t>A</a:t>
            </a:r>
            <a:r>
              <a:rPr lang="en-US" altLang="ja-JP" sz="1800" dirty="0"/>
              <a:t>)  at 500 kHz?</a:t>
            </a:r>
            <a:br>
              <a:rPr lang="en-US" altLang="ja-JP" sz="1800" dirty="0"/>
            </a:br>
            <a:r>
              <a:rPr lang="en-US" altLang="ja-JP" sz="1800" dirty="0"/>
              <a:t>Similarly, can we readout </a:t>
            </a:r>
            <a:r>
              <a:rPr lang="en-US" altLang="ja-JP" sz="1800" i="1" dirty="0">
                <a:solidFill>
                  <a:srgbClr val="FF0000"/>
                </a:solidFill>
              </a:rPr>
              <a:t>pp</a:t>
            </a:r>
            <a:r>
              <a:rPr lang="en-US" altLang="ja-JP" sz="1800" dirty="0">
                <a:solidFill>
                  <a:srgbClr val="FF0000"/>
                </a:solidFill>
              </a:rPr>
              <a:t> at </a:t>
            </a:r>
            <a:r>
              <a:rPr lang="en-US" altLang="ja-JP" sz="1800" dirty="0" err="1">
                <a:solidFill>
                  <a:srgbClr val="FF0000"/>
                </a:solidFill>
              </a:rPr>
              <a:t>min.bias</a:t>
            </a:r>
            <a:r>
              <a:rPr lang="en-US" altLang="ja-JP" sz="1800" dirty="0">
                <a:solidFill>
                  <a:srgbClr val="FF0000"/>
                </a:solidFill>
              </a:rPr>
              <a:t> (1 MHz)</a:t>
            </a:r>
            <a:r>
              <a:rPr lang="en-US" altLang="ja-JP" sz="1800" dirty="0"/>
              <a:t> for pad? </a:t>
            </a:r>
          </a:p>
          <a:p>
            <a:pPr lvl="1"/>
            <a:r>
              <a:rPr lang="en-US" altLang="ja-JP" sz="1800" dirty="0"/>
              <a:t>Switch to </a:t>
            </a:r>
            <a:r>
              <a:rPr lang="en-US" altLang="ja-JP" sz="1800" dirty="0" err="1"/>
              <a:t>lpGBT</a:t>
            </a:r>
            <a:r>
              <a:rPr lang="en-US" altLang="ja-JP" sz="1800" dirty="0"/>
              <a:t> (10.24 Gbps) gives 3 times higher </a:t>
            </a:r>
            <a:r>
              <a:rPr lang="en-US" altLang="ja-JP" sz="1800" dirty="0" err="1"/>
              <a:t>b.w.</a:t>
            </a:r>
            <a:endParaRPr lang="en-US" altLang="ja-JP" sz="1800" dirty="0"/>
          </a:p>
          <a:p>
            <a:pPr lvl="1"/>
            <a:r>
              <a:rPr lang="en-US" altLang="ja-JP" sz="1800" dirty="0">
                <a:sym typeface="Wingdings" panose="05000000000000000000" pitchFamily="2" charset="2"/>
              </a:rPr>
              <a:t>HGCROC data at 1 MHz </a:t>
            </a:r>
            <a:r>
              <a:rPr lang="en-US" altLang="ja-JP" sz="1800" i="1" dirty="0">
                <a:sym typeface="Wingdings" panose="05000000000000000000" pitchFamily="2" charset="2"/>
              </a:rPr>
              <a:t>pp </a:t>
            </a:r>
            <a:r>
              <a:rPr lang="en-US" altLang="ja-JP" sz="1800" dirty="0">
                <a:sym typeface="Wingdings" panose="05000000000000000000" pitchFamily="2" charset="2"/>
              </a:rPr>
              <a:t> 32bit x 72ch x 20 HGCROCs x 1 MHz x 10%= </a:t>
            </a:r>
            <a:r>
              <a:rPr lang="en-US" altLang="ja-JP" sz="1800" u="sng" dirty="0">
                <a:solidFill>
                  <a:srgbClr val="FF0000"/>
                </a:solidFill>
                <a:sym typeface="Wingdings" panose="05000000000000000000" pitchFamily="2" charset="2"/>
              </a:rPr>
              <a:t>4.6 Gbps … OK!</a:t>
            </a:r>
          </a:p>
          <a:p>
            <a:pPr lvl="1"/>
            <a:r>
              <a:rPr lang="en-US" altLang="ja-JP" sz="1800" dirty="0">
                <a:sym typeface="Wingdings" panose="05000000000000000000" pitchFamily="2" charset="2"/>
              </a:rPr>
              <a:t>With one </a:t>
            </a:r>
            <a:r>
              <a:rPr lang="en-US" altLang="ja-JP" sz="1800" dirty="0" err="1">
                <a:sym typeface="Wingdings" panose="05000000000000000000" pitchFamily="2" charset="2"/>
              </a:rPr>
              <a:t>lpGBT</a:t>
            </a:r>
            <a:r>
              <a:rPr lang="en-US" altLang="ja-JP" sz="1800" dirty="0">
                <a:sym typeface="Wingdings" panose="05000000000000000000" pitchFamily="2" charset="2"/>
              </a:rPr>
              <a:t> max. tolerated avg. occupancy is 10.24/46 = </a:t>
            </a:r>
            <a:r>
              <a:rPr lang="en-US" altLang="ja-JP" sz="1800" u="sng" dirty="0">
                <a:solidFill>
                  <a:srgbClr val="FF0000"/>
                </a:solidFill>
                <a:sym typeface="Wingdings" panose="05000000000000000000" pitchFamily="2" charset="2"/>
              </a:rPr>
              <a:t>22%</a:t>
            </a:r>
          </a:p>
          <a:p>
            <a:pPr lvl="1"/>
            <a:r>
              <a:rPr lang="en-US" altLang="ja-JP" sz="1800" dirty="0">
                <a:sym typeface="Wingdings" panose="05000000000000000000" pitchFamily="2" charset="2"/>
              </a:rPr>
              <a:t>We don’t need to stick on grouping of 4 layers  (example) one </a:t>
            </a:r>
            <a:r>
              <a:rPr lang="en-US" altLang="ja-JP" sz="1800" dirty="0" err="1">
                <a:sym typeface="Wingdings" panose="05000000000000000000" pitchFamily="2" charset="2"/>
              </a:rPr>
              <a:t>lpGBT</a:t>
            </a:r>
            <a:r>
              <a:rPr lang="en-US" altLang="ja-JP" sz="1800" dirty="0">
                <a:sym typeface="Wingdings" panose="05000000000000000000" pitchFamily="2" charset="2"/>
              </a:rPr>
              <a:t> per 3 layers  30% is tolerated</a:t>
            </a:r>
          </a:p>
          <a:p>
            <a:pPr lvl="1"/>
            <a:r>
              <a:rPr lang="en-US" altLang="ja-JP" sz="1800" dirty="0">
                <a:solidFill>
                  <a:schemeClr val="accent1"/>
                </a:solidFill>
              </a:rPr>
              <a:t>There is no reason not to use </a:t>
            </a:r>
            <a:r>
              <a:rPr lang="en-US" altLang="ja-JP" sz="1800" dirty="0" err="1">
                <a:solidFill>
                  <a:schemeClr val="accent1"/>
                </a:solidFill>
              </a:rPr>
              <a:t>lpGBT</a:t>
            </a:r>
            <a:r>
              <a:rPr lang="en-US" altLang="ja-JP" sz="1800" dirty="0">
                <a:solidFill>
                  <a:schemeClr val="accent1"/>
                </a:solidFill>
              </a:rPr>
              <a:t> </a:t>
            </a:r>
            <a:r>
              <a:rPr lang="en-US" altLang="ja-JP" sz="1800" dirty="0" err="1">
                <a:solidFill>
                  <a:schemeClr val="accent1"/>
                </a:solidFill>
              </a:rPr>
              <a:t>anywas</a:t>
            </a:r>
            <a:r>
              <a:rPr lang="en-US" altLang="ja-JP" sz="1800" dirty="0">
                <a:solidFill>
                  <a:schemeClr val="accent1"/>
                </a:solidFill>
              </a:rPr>
              <a:t> because it’s a next standard to GBT at CERN experiments</a:t>
            </a:r>
          </a:p>
          <a:p>
            <a:pPr marL="457200" indent="-457200">
              <a:buFont typeface="+mj-lt"/>
              <a:buAutoNum type="arabicPeriod"/>
            </a:pPr>
            <a:endParaRPr lang="en-US" altLang="ja-JP" sz="18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FC019F-3FEE-4036-9EA7-F576EA2B10BB}"/>
              </a:ext>
            </a:extLst>
          </p:cNvPr>
          <p:cNvSpPr txBox="1"/>
          <p:nvPr/>
        </p:nvSpPr>
        <p:spPr>
          <a:xfrm>
            <a:off x="8355767" y="3011777"/>
            <a:ext cx="3726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200" dirty="0">
                <a:hlinkClick r:id="rId2"/>
              </a:rPr>
              <a:t>https://japan.xilinx.com/products/silicon-devices/fpga/rt-kintex-ultrascale.html#radiation</a:t>
            </a:r>
            <a:endParaRPr lang="en-US" altLang="ja-JP" sz="12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DEC5D3E-21EA-4BCB-9216-681B5A7E7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084" y="969956"/>
            <a:ext cx="5342587" cy="208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2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PAD readout concerns (summary)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1" y="1217396"/>
            <a:ext cx="6114116" cy="5523972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AutoNum type="alphaLcParenBoth"/>
            </a:pPr>
            <a:r>
              <a:rPr lang="en-US" altLang="ja-JP" dirty="0"/>
              <a:t>Present development by Grenoble + switch to </a:t>
            </a:r>
            <a:r>
              <a:rPr lang="en-US" altLang="ja-JP" dirty="0" err="1"/>
              <a:t>lpGBT</a:t>
            </a:r>
            <a:endParaRPr lang="en-US" altLang="ja-JP" dirty="0"/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radiation</a:t>
            </a:r>
            <a:r>
              <a:rPr lang="en-US" altLang="ja-JP" dirty="0"/>
              <a:t> concern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rad-hard FPGA(minimum function) + SCA</a:t>
            </a:r>
            <a:r>
              <a:rPr lang="en-US" altLang="ja-JP" dirty="0"/>
              <a:t> </a:t>
            </a:r>
            <a:r>
              <a:rPr lang="en-US" altLang="ja-JP" dirty="0">
                <a:sym typeface="Wingdings" panose="05000000000000000000" pitchFamily="2" charset="2"/>
              </a:rPr>
              <a:t> ok</a:t>
            </a:r>
            <a:endParaRPr lang="en-US" altLang="ja-JP" dirty="0"/>
          </a:p>
          <a:p>
            <a:pPr marL="457200" indent="-457200">
              <a:buAutoNum type="alphaLcParenBoth"/>
            </a:pPr>
            <a:r>
              <a:rPr lang="en-US" altLang="ja-JP" dirty="0"/>
              <a:t>put aggregator away</a:t>
            </a:r>
          </a:p>
          <a:p>
            <a:pPr lvl="1"/>
            <a:r>
              <a:rPr lang="en-US" altLang="ja-JP" dirty="0"/>
              <a:t>Signal integrity problem with long 3960 copper cables for 1.28 Gbps to be solved</a:t>
            </a:r>
          </a:p>
          <a:p>
            <a:pPr marL="457200" indent="-457200">
              <a:buAutoNum type="alphaLcParenBoth"/>
            </a:pPr>
            <a:r>
              <a:rPr lang="en-US" altLang="ja-JP" dirty="0"/>
              <a:t>Introduce ASIC for data reduction and trigger sum</a:t>
            </a:r>
          </a:p>
          <a:p>
            <a:pPr lvl="1"/>
            <a:r>
              <a:rPr lang="en-US" altLang="ja-JP" dirty="0"/>
              <a:t>CMS ECON-D and ECON-T ASICs are candidates?</a:t>
            </a:r>
          </a:p>
          <a:p>
            <a:pPr lvl="1"/>
            <a:r>
              <a:rPr lang="en-US" altLang="ja-JP" dirty="0"/>
              <a:t>Original ASIC </a:t>
            </a:r>
            <a:r>
              <a:rPr lang="en-US" altLang="ja-JP" dirty="0">
                <a:sym typeface="Wingdings" panose="05000000000000000000" pitchFamily="2" charset="2"/>
              </a:rPr>
              <a:t> long development time?</a:t>
            </a: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Not very high advantage in case of ECON-D compare to (d) in terms of number of </a:t>
            </a:r>
            <a:r>
              <a:rPr lang="en-US" altLang="ja-JP" dirty="0" err="1">
                <a:sym typeface="Wingdings" panose="05000000000000000000" pitchFamily="2" charset="2"/>
              </a:rPr>
              <a:t>lpGBTs</a:t>
            </a:r>
            <a:endParaRPr lang="en-US" altLang="ja-JP" dirty="0">
              <a:sym typeface="Wingdings" panose="05000000000000000000" pitchFamily="2" charset="2"/>
            </a:endParaRPr>
          </a:p>
          <a:p>
            <a:pPr lvl="2"/>
            <a:r>
              <a:rPr lang="en-US" altLang="ja-JP" dirty="0">
                <a:sym typeface="Wingdings" panose="05000000000000000000" pitchFamily="2" charset="2"/>
              </a:rPr>
              <a:t>With our own ASICs, it can be similar to (a)</a:t>
            </a:r>
            <a:endParaRPr lang="en-US" altLang="ja-JP" dirty="0"/>
          </a:p>
          <a:p>
            <a:pPr marL="457200" indent="-457200">
              <a:buAutoNum type="alphaLcParenBoth"/>
            </a:pPr>
            <a:r>
              <a:rPr lang="en-US" altLang="ja-JP" dirty="0"/>
              <a:t>No FPGA nor ASIC for aggregation but use only </a:t>
            </a:r>
            <a:r>
              <a:rPr lang="en-US" altLang="ja-JP" dirty="0" err="1"/>
              <a:t>lpGBT</a:t>
            </a:r>
            <a:endParaRPr lang="en-US" altLang="ja-JP" dirty="0"/>
          </a:p>
          <a:p>
            <a:pPr lvl="1"/>
            <a:r>
              <a:rPr lang="en-US" altLang="ja-JP" dirty="0"/>
              <a:t>Many optical fibers and many CRUs</a:t>
            </a:r>
          </a:p>
          <a:p>
            <a:r>
              <a:rPr kumimoji="1" lang="en-US" altLang="ja-JP" dirty="0"/>
              <a:t>Additional FPGA </a:t>
            </a:r>
            <a:r>
              <a:rPr lang="en-US" altLang="ja-JP" dirty="0"/>
              <a:t>for (c) and (d) can be considered to reduce number of CRUs but may not give advantage in terms of cost</a:t>
            </a:r>
            <a:r>
              <a:rPr kumimoji="1" lang="en-US" altLang="ja-JP" dirty="0"/>
              <a:t>	</a:t>
            </a: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7860196" y="1284037"/>
            <a:ext cx="86409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/>
              <a:t>Rad-hard</a:t>
            </a:r>
          </a:p>
          <a:p>
            <a:pPr algn="ctr"/>
            <a:r>
              <a:rPr kumimoji="1" lang="en-US" altLang="ja-JP" dirty="0"/>
              <a:t>FPGA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/>
        </p:nvSpPr>
        <p:spPr>
          <a:xfrm>
            <a:off x="10934108" y="1284037"/>
            <a:ext cx="86409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CRU</a:t>
            </a:r>
            <a:endParaRPr kumimoji="1" lang="ja-JP" altLang="en-US" dirty="0"/>
          </a:p>
        </p:txBody>
      </p:sp>
      <p:cxnSp>
        <p:nvCxnSpPr>
          <p:cNvPr id="30" name="直線コネクタ 29"/>
          <p:cNvCxnSpPr>
            <a:stCxn id="27" idx="3"/>
            <a:endCxn id="28" idx="1"/>
          </p:cNvCxnSpPr>
          <p:nvPr/>
        </p:nvCxnSpPr>
        <p:spPr>
          <a:xfrm>
            <a:off x="8724292" y="1518063"/>
            <a:ext cx="220981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9107061" y="1923541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~100 m   88 (=22x4) </a:t>
            </a:r>
            <a:r>
              <a:rPr lang="en-US" altLang="ja-JP" sz="1200" dirty="0" err="1"/>
              <a:t>l</a:t>
            </a:r>
            <a:r>
              <a:rPr kumimoji="1" lang="en-US" altLang="ja-JP" sz="1200" dirty="0" err="1"/>
              <a:t>pGBT</a:t>
            </a:r>
            <a:r>
              <a:rPr lang="en-US" altLang="ja-JP" sz="1200" dirty="0"/>
              <a:t> </a:t>
            </a:r>
            <a:r>
              <a:rPr kumimoji="1" lang="en-US" altLang="ja-JP" sz="1200" dirty="0"/>
              <a:t>fibers</a:t>
            </a:r>
          </a:p>
          <a:p>
            <a:r>
              <a:rPr lang="en-US" altLang="ja-JP" sz="1200" dirty="0"/>
              <a:t>        (or 132 (=22x5))</a:t>
            </a:r>
            <a:endParaRPr kumimoji="1" lang="ja-JP" altLang="en-US" sz="1200" dirty="0"/>
          </a:p>
        </p:txBody>
      </p:sp>
      <p:cxnSp>
        <p:nvCxnSpPr>
          <p:cNvPr id="33" name="直線コネクタ 32"/>
          <p:cNvCxnSpPr>
            <a:endCxn id="27" idx="1"/>
          </p:cNvCxnSpPr>
          <p:nvPr/>
        </p:nvCxnSpPr>
        <p:spPr>
          <a:xfrm>
            <a:off x="7187336" y="1518063"/>
            <a:ext cx="6728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7187336" y="1714427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&lt;50 cm</a:t>
            </a:r>
          </a:p>
          <a:p>
            <a:r>
              <a:rPr lang="en-US" altLang="ja-JP" sz="1200" dirty="0"/>
              <a:t>3960 </a:t>
            </a:r>
            <a:r>
              <a:rPr lang="en-US" altLang="ja-JP" sz="1200" dirty="0" err="1"/>
              <a:t>eLINK</a:t>
            </a:r>
            <a:r>
              <a:rPr lang="en-US" altLang="ja-JP" sz="1200" dirty="0"/>
              <a:t> traces</a:t>
            </a: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7794873" y="1019563"/>
            <a:ext cx="1050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Aggregator2</a:t>
            </a:r>
            <a:endParaRPr kumimoji="1" lang="ja-JP" altLang="en-US" sz="12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1049402" y="1752089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5 CRU</a:t>
            </a:r>
            <a:endParaRPr kumimoji="1" lang="en-US" altLang="ja-JP" sz="1200" dirty="0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B7322844-4B42-4B3B-B29E-FD6CF11EE657}"/>
              </a:ext>
            </a:extLst>
          </p:cNvPr>
          <p:cNvGrpSpPr/>
          <p:nvPr/>
        </p:nvGrpSpPr>
        <p:grpSpPr>
          <a:xfrm>
            <a:off x="6644064" y="2396792"/>
            <a:ext cx="552867" cy="1057818"/>
            <a:chOff x="857418" y="3312707"/>
            <a:chExt cx="1216152" cy="3210192"/>
          </a:xfrm>
        </p:grpSpPr>
        <p:sp>
          <p:nvSpPr>
            <p:cNvPr id="40" name="平行四辺形 39">
              <a:extLst>
                <a:ext uri="{FF2B5EF4-FFF2-40B4-BE49-F238E27FC236}">
                  <a16:creationId xmlns:a16="http://schemas.microsoft.com/office/drawing/2014/main" id="{491BB4BB-6958-449B-A4F4-C5C978FF6FF5}"/>
                </a:ext>
              </a:extLst>
            </p:cNvPr>
            <p:cNvSpPr/>
            <p:nvPr/>
          </p:nvSpPr>
          <p:spPr>
            <a:xfrm>
              <a:off x="857418" y="627087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平行四辺形 40">
              <a:extLst>
                <a:ext uri="{FF2B5EF4-FFF2-40B4-BE49-F238E27FC236}">
                  <a16:creationId xmlns:a16="http://schemas.microsoft.com/office/drawing/2014/main" id="{2BB94220-F88D-4129-9E3F-77F92DF78144}"/>
                </a:ext>
              </a:extLst>
            </p:cNvPr>
            <p:cNvSpPr/>
            <p:nvPr/>
          </p:nvSpPr>
          <p:spPr>
            <a:xfrm>
              <a:off x="857418" y="611518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平行四辺形 41">
              <a:extLst>
                <a:ext uri="{FF2B5EF4-FFF2-40B4-BE49-F238E27FC236}">
                  <a16:creationId xmlns:a16="http://schemas.microsoft.com/office/drawing/2014/main" id="{DB826D3E-9C0D-4374-98DD-2BB3AC99683A}"/>
                </a:ext>
              </a:extLst>
            </p:cNvPr>
            <p:cNvSpPr/>
            <p:nvPr/>
          </p:nvSpPr>
          <p:spPr>
            <a:xfrm>
              <a:off x="857418" y="5959488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平行四辺形 42">
              <a:extLst>
                <a:ext uri="{FF2B5EF4-FFF2-40B4-BE49-F238E27FC236}">
                  <a16:creationId xmlns:a16="http://schemas.microsoft.com/office/drawing/2014/main" id="{0C2431D8-E718-4245-9BB3-9628B68CE13F}"/>
                </a:ext>
              </a:extLst>
            </p:cNvPr>
            <p:cNvSpPr/>
            <p:nvPr/>
          </p:nvSpPr>
          <p:spPr>
            <a:xfrm>
              <a:off x="857418" y="5803795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平行四辺形 43">
              <a:extLst>
                <a:ext uri="{FF2B5EF4-FFF2-40B4-BE49-F238E27FC236}">
                  <a16:creationId xmlns:a16="http://schemas.microsoft.com/office/drawing/2014/main" id="{D98CB067-9815-4FBC-9D0A-B311F702F00A}"/>
                </a:ext>
              </a:extLst>
            </p:cNvPr>
            <p:cNvSpPr/>
            <p:nvPr/>
          </p:nvSpPr>
          <p:spPr>
            <a:xfrm>
              <a:off x="857418" y="5648102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平行四辺形 44">
              <a:extLst>
                <a:ext uri="{FF2B5EF4-FFF2-40B4-BE49-F238E27FC236}">
                  <a16:creationId xmlns:a16="http://schemas.microsoft.com/office/drawing/2014/main" id="{41C33E0D-5A1A-4E8A-B165-9E73A416BB95}"/>
                </a:ext>
              </a:extLst>
            </p:cNvPr>
            <p:cNvSpPr/>
            <p:nvPr/>
          </p:nvSpPr>
          <p:spPr>
            <a:xfrm>
              <a:off x="857418" y="5492409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平行四辺形 45">
              <a:extLst>
                <a:ext uri="{FF2B5EF4-FFF2-40B4-BE49-F238E27FC236}">
                  <a16:creationId xmlns:a16="http://schemas.microsoft.com/office/drawing/2014/main" id="{B5F60E88-7A80-4819-8420-5AEACB711A04}"/>
                </a:ext>
              </a:extLst>
            </p:cNvPr>
            <p:cNvSpPr/>
            <p:nvPr/>
          </p:nvSpPr>
          <p:spPr>
            <a:xfrm>
              <a:off x="857418" y="5336716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平行四辺形 46">
              <a:extLst>
                <a:ext uri="{FF2B5EF4-FFF2-40B4-BE49-F238E27FC236}">
                  <a16:creationId xmlns:a16="http://schemas.microsoft.com/office/drawing/2014/main" id="{74FECB69-8709-433F-B0E9-D47F5442B867}"/>
                </a:ext>
              </a:extLst>
            </p:cNvPr>
            <p:cNvSpPr/>
            <p:nvPr/>
          </p:nvSpPr>
          <p:spPr>
            <a:xfrm>
              <a:off x="857418" y="5181023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平行四辺形 47">
              <a:extLst>
                <a:ext uri="{FF2B5EF4-FFF2-40B4-BE49-F238E27FC236}">
                  <a16:creationId xmlns:a16="http://schemas.microsoft.com/office/drawing/2014/main" id="{505C496A-E42D-44F5-82CA-E9BAC303B0AC}"/>
                </a:ext>
              </a:extLst>
            </p:cNvPr>
            <p:cNvSpPr/>
            <p:nvPr/>
          </p:nvSpPr>
          <p:spPr>
            <a:xfrm>
              <a:off x="857418" y="5025330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平行四辺形 48">
              <a:extLst>
                <a:ext uri="{FF2B5EF4-FFF2-40B4-BE49-F238E27FC236}">
                  <a16:creationId xmlns:a16="http://schemas.microsoft.com/office/drawing/2014/main" id="{6E5D878A-589C-4579-BBAD-9E3C3CEE3055}"/>
                </a:ext>
              </a:extLst>
            </p:cNvPr>
            <p:cNvSpPr/>
            <p:nvPr/>
          </p:nvSpPr>
          <p:spPr>
            <a:xfrm>
              <a:off x="857418" y="4869637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平行四辺形 49">
              <a:extLst>
                <a:ext uri="{FF2B5EF4-FFF2-40B4-BE49-F238E27FC236}">
                  <a16:creationId xmlns:a16="http://schemas.microsoft.com/office/drawing/2014/main" id="{DECB4115-0849-4B22-A7A4-72B4D3785661}"/>
                </a:ext>
              </a:extLst>
            </p:cNvPr>
            <p:cNvSpPr/>
            <p:nvPr/>
          </p:nvSpPr>
          <p:spPr>
            <a:xfrm>
              <a:off x="857418" y="4713944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平行四辺形 50">
              <a:extLst>
                <a:ext uri="{FF2B5EF4-FFF2-40B4-BE49-F238E27FC236}">
                  <a16:creationId xmlns:a16="http://schemas.microsoft.com/office/drawing/2014/main" id="{4A7E5717-E8EE-468B-A900-7834FD725326}"/>
                </a:ext>
              </a:extLst>
            </p:cNvPr>
            <p:cNvSpPr/>
            <p:nvPr/>
          </p:nvSpPr>
          <p:spPr>
            <a:xfrm>
              <a:off x="857418" y="455825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平行四辺形 51">
              <a:extLst>
                <a:ext uri="{FF2B5EF4-FFF2-40B4-BE49-F238E27FC236}">
                  <a16:creationId xmlns:a16="http://schemas.microsoft.com/office/drawing/2014/main" id="{D6472290-D83A-476A-8D56-027DC688B261}"/>
                </a:ext>
              </a:extLst>
            </p:cNvPr>
            <p:cNvSpPr/>
            <p:nvPr/>
          </p:nvSpPr>
          <p:spPr>
            <a:xfrm>
              <a:off x="857418" y="4402558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平行四辺形 52">
              <a:extLst>
                <a:ext uri="{FF2B5EF4-FFF2-40B4-BE49-F238E27FC236}">
                  <a16:creationId xmlns:a16="http://schemas.microsoft.com/office/drawing/2014/main" id="{204B5EC5-A9D3-4DA1-8387-E7286FA2E059}"/>
                </a:ext>
              </a:extLst>
            </p:cNvPr>
            <p:cNvSpPr/>
            <p:nvPr/>
          </p:nvSpPr>
          <p:spPr>
            <a:xfrm>
              <a:off x="857418" y="4246865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平行四辺形 53">
              <a:extLst>
                <a:ext uri="{FF2B5EF4-FFF2-40B4-BE49-F238E27FC236}">
                  <a16:creationId xmlns:a16="http://schemas.microsoft.com/office/drawing/2014/main" id="{635F1CFB-9215-4A67-B980-5AF955BBE13B}"/>
                </a:ext>
              </a:extLst>
            </p:cNvPr>
            <p:cNvSpPr/>
            <p:nvPr/>
          </p:nvSpPr>
          <p:spPr>
            <a:xfrm>
              <a:off x="857418" y="4091172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平行四辺形 54">
              <a:extLst>
                <a:ext uri="{FF2B5EF4-FFF2-40B4-BE49-F238E27FC236}">
                  <a16:creationId xmlns:a16="http://schemas.microsoft.com/office/drawing/2014/main" id="{D8817791-7A2B-4C04-884F-EA88DF06E065}"/>
                </a:ext>
              </a:extLst>
            </p:cNvPr>
            <p:cNvSpPr/>
            <p:nvPr/>
          </p:nvSpPr>
          <p:spPr>
            <a:xfrm>
              <a:off x="857418" y="3935479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平行四辺形 55">
              <a:extLst>
                <a:ext uri="{FF2B5EF4-FFF2-40B4-BE49-F238E27FC236}">
                  <a16:creationId xmlns:a16="http://schemas.microsoft.com/office/drawing/2014/main" id="{7A2389C7-3CD4-4D61-9C67-88278EE2E1FF}"/>
                </a:ext>
              </a:extLst>
            </p:cNvPr>
            <p:cNvSpPr/>
            <p:nvPr/>
          </p:nvSpPr>
          <p:spPr>
            <a:xfrm>
              <a:off x="857418" y="3779786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平行四辺形 56">
              <a:extLst>
                <a:ext uri="{FF2B5EF4-FFF2-40B4-BE49-F238E27FC236}">
                  <a16:creationId xmlns:a16="http://schemas.microsoft.com/office/drawing/2014/main" id="{D08404D3-9382-41A0-987F-202EBE2FF467}"/>
                </a:ext>
              </a:extLst>
            </p:cNvPr>
            <p:cNvSpPr/>
            <p:nvPr/>
          </p:nvSpPr>
          <p:spPr>
            <a:xfrm>
              <a:off x="857418" y="3624093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平行四辺形 57">
              <a:extLst>
                <a:ext uri="{FF2B5EF4-FFF2-40B4-BE49-F238E27FC236}">
                  <a16:creationId xmlns:a16="http://schemas.microsoft.com/office/drawing/2014/main" id="{0A877FB6-A7C8-4EE5-83E1-4812626EF35C}"/>
                </a:ext>
              </a:extLst>
            </p:cNvPr>
            <p:cNvSpPr/>
            <p:nvPr/>
          </p:nvSpPr>
          <p:spPr>
            <a:xfrm>
              <a:off x="857418" y="3468400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平行四辺形 58">
              <a:extLst>
                <a:ext uri="{FF2B5EF4-FFF2-40B4-BE49-F238E27FC236}">
                  <a16:creationId xmlns:a16="http://schemas.microsoft.com/office/drawing/2014/main" id="{C1F3C702-EEC6-4AA8-8DB6-A4A7E3D53038}"/>
                </a:ext>
              </a:extLst>
            </p:cNvPr>
            <p:cNvSpPr/>
            <p:nvPr/>
          </p:nvSpPr>
          <p:spPr>
            <a:xfrm>
              <a:off x="857418" y="3312707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0" name="正方形/長方形 59"/>
          <p:cNvSpPr/>
          <p:nvPr/>
        </p:nvSpPr>
        <p:spPr>
          <a:xfrm>
            <a:off x="8671993" y="2709559"/>
            <a:ext cx="86409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FPGA</a:t>
            </a:r>
            <a:endParaRPr kumimoji="1" lang="ja-JP" altLang="en-US" dirty="0"/>
          </a:p>
        </p:txBody>
      </p:sp>
      <p:sp>
        <p:nvSpPr>
          <p:cNvPr id="61" name="正方形/長方形 60"/>
          <p:cNvSpPr/>
          <p:nvPr/>
        </p:nvSpPr>
        <p:spPr>
          <a:xfrm>
            <a:off x="10943703" y="2709559"/>
            <a:ext cx="86409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CRU</a:t>
            </a:r>
            <a:endParaRPr kumimoji="1" lang="ja-JP" altLang="en-US" dirty="0"/>
          </a:p>
        </p:txBody>
      </p:sp>
      <p:cxnSp>
        <p:nvCxnSpPr>
          <p:cNvPr id="62" name="直線コネクタ 61"/>
          <p:cNvCxnSpPr>
            <a:stCxn id="60" idx="3"/>
            <a:endCxn id="61" idx="1"/>
          </p:cNvCxnSpPr>
          <p:nvPr/>
        </p:nvCxnSpPr>
        <p:spPr>
          <a:xfrm>
            <a:off x="9536089" y="2943585"/>
            <a:ext cx="140761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/>
          <p:cNvSpPr txBox="1"/>
          <p:nvPr/>
        </p:nvSpPr>
        <p:spPr>
          <a:xfrm>
            <a:off x="9951962" y="3313058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~100 m</a:t>
            </a:r>
          </a:p>
          <a:p>
            <a:r>
              <a:rPr kumimoji="1" lang="en-US" altLang="ja-JP" sz="1200" dirty="0"/>
              <a:t>88 </a:t>
            </a:r>
            <a:r>
              <a:rPr lang="en-US" altLang="ja-JP" sz="1200" dirty="0" err="1"/>
              <a:t>l</a:t>
            </a:r>
            <a:r>
              <a:rPr kumimoji="1" lang="en-US" altLang="ja-JP" sz="1200" dirty="0" err="1"/>
              <a:t>pGBT</a:t>
            </a:r>
            <a:r>
              <a:rPr lang="en-US" altLang="ja-JP" sz="1200" dirty="0"/>
              <a:t> </a:t>
            </a:r>
            <a:r>
              <a:rPr kumimoji="1" lang="en-US" altLang="ja-JP" sz="1200" dirty="0"/>
              <a:t>fibers</a:t>
            </a:r>
            <a:endParaRPr kumimoji="1" lang="ja-JP" altLang="en-US" sz="12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7196931" y="3139949"/>
            <a:ext cx="22156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solidFill>
                  <a:srgbClr val="FF0000"/>
                </a:solidFill>
              </a:rPr>
              <a:t>&gt;5 m</a:t>
            </a:r>
          </a:p>
          <a:p>
            <a:r>
              <a:rPr lang="en-US" altLang="ja-JP" sz="1200" dirty="0"/>
              <a:t>3960 </a:t>
            </a:r>
            <a:r>
              <a:rPr lang="en-US" altLang="ja-JP" sz="1200" dirty="0" err="1"/>
              <a:t>eLINK</a:t>
            </a:r>
            <a:r>
              <a:rPr lang="en-US" altLang="ja-JP" sz="1200" dirty="0"/>
              <a:t> </a:t>
            </a:r>
            <a:r>
              <a:rPr lang="en-US" altLang="ja-JP" sz="1200" b="1" dirty="0">
                <a:solidFill>
                  <a:srgbClr val="FF0000"/>
                </a:solidFill>
              </a:rPr>
              <a:t>long cables</a:t>
            </a:r>
          </a:p>
          <a:p>
            <a:r>
              <a:rPr lang="en-US" altLang="ja-JP" sz="1200" b="1" dirty="0">
                <a:solidFill>
                  <a:srgbClr val="FF0000"/>
                </a:solidFill>
              </a:rPr>
              <a:t>(needs buffer in between?)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621376" y="2445666"/>
            <a:ext cx="1162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Aggregator1+</a:t>
            </a:r>
            <a:endParaRPr kumimoji="1" lang="ja-JP" altLang="en-US" sz="1200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1058997" y="3177611"/>
            <a:ext cx="633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5 CRU</a:t>
            </a:r>
            <a:endParaRPr kumimoji="1" lang="en-US" altLang="ja-JP" sz="1200" dirty="0"/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B7322844-4B42-4B3B-B29E-FD6CF11EE657}"/>
              </a:ext>
            </a:extLst>
          </p:cNvPr>
          <p:cNvGrpSpPr/>
          <p:nvPr/>
        </p:nvGrpSpPr>
        <p:grpSpPr>
          <a:xfrm>
            <a:off x="6641684" y="1051949"/>
            <a:ext cx="552867" cy="1057818"/>
            <a:chOff x="857418" y="3312707"/>
            <a:chExt cx="1216152" cy="3210192"/>
          </a:xfrm>
        </p:grpSpPr>
        <p:sp>
          <p:nvSpPr>
            <p:cNvPr id="72" name="平行四辺形 71">
              <a:extLst>
                <a:ext uri="{FF2B5EF4-FFF2-40B4-BE49-F238E27FC236}">
                  <a16:creationId xmlns:a16="http://schemas.microsoft.com/office/drawing/2014/main" id="{491BB4BB-6958-449B-A4F4-C5C978FF6FF5}"/>
                </a:ext>
              </a:extLst>
            </p:cNvPr>
            <p:cNvSpPr/>
            <p:nvPr/>
          </p:nvSpPr>
          <p:spPr>
            <a:xfrm>
              <a:off x="857418" y="627087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平行四辺形 72">
              <a:extLst>
                <a:ext uri="{FF2B5EF4-FFF2-40B4-BE49-F238E27FC236}">
                  <a16:creationId xmlns:a16="http://schemas.microsoft.com/office/drawing/2014/main" id="{2BB94220-F88D-4129-9E3F-77F92DF78144}"/>
                </a:ext>
              </a:extLst>
            </p:cNvPr>
            <p:cNvSpPr/>
            <p:nvPr/>
          </p:nvSpPr>
          <p:spPr>
            <a:xfrm>
              <a:off x="857418" y="611518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平行四辺形 73">
              <a:extLst>
                <a:ext uri="{FF2B5EF4-FFF2-40B4-BE49-F238E27FC236}">
                  <a16:creationId xmlns:a16="http://schemas.microsoft.com/office/drawing/2014/main" id="{DB826D3E-9C0D-4374-98DD-2BB3AC99683A}"/>
                </a:ext>
              </a:extLst>
            </p:cNvPr>
            <p:cNvSpPr/>
            <p:nvPr/>
          </p:nvSpPr>
          <p:spPr>
            <a:xfrm>
              <a:off x="857418" y="5959488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平行四辺形 74">
              <a:extLst>
                <a:ext uri="{FF2B5EF4-FFF2-40B4-BE49-F238E27FC236}">
                  <a16:creationId xmlns:a16="http://schemas.microsoft.com/office/drawing/2014/main" id="{0C2431D8-E718-4245-9BB3-9628B68CE13F}"/>
                </a:ext>
              </a:extLst>
            </p:cNvPr>
            <p:cNvSpPr/>
            <p:nvPr/>
          </p:nvSpPr>
          <p:spPr>
            <a:xfrm>
              <a:off x="857418" y="5803795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平行四辺形 75">
              <a:extLst>
                <a:ext uri="{FF2B5EF4-FFF2-40B4-BE49-F238E27FC236}">
                  <a16:creationId xmlns:a16="http://schemas.microsoft.com/office/drawing/2014/main" id="{D98CB067-9815-4FBC-9D0A-B311F702F00A}"/>
                </a:ext>
              </a:extLst>
            </p:cNvPr>
            <p:cNvSpPr/>
            <p:nvPr/>
          </p:nvSpPr>
          <p:spPr>
            <a:xfrm>
              <a:off x="857418" y="5648102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平行四辺形 76">
              <a:extLst>
                <a:ext uri="{FF2B5EF4-FFF2-40B4-BE49-F238E27FC236}">
                  <a16:creationId xmlns:a16="http://schemas.microsoft.com/office/drawing/2014/main" id="{41C33E0D-5A1A-4E8A-B165-9E73A416BB95}"/>
                </a:ext>
              </a:extLst>
            </p:cNvPr>
            <p:cNvSpPr/>
            <p:nvPr/>
          </p:nvSpPr>
          <p:spPr>
            <a:xfrm>
              <a:off x="857418" y="5492409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平行四辺形 77">
              <a:extLst>
                <a:ext uri="{FF2B5EF4-FFF2-40B4-BE49-F238E27FC236}">
                  <a16:creationId xmlns:a16="http://schemas.microsoft.com/office/drawing/2014/main" id="{B5F60E88-7A80-4819-8420-5AEACB711A04}"/>
                </a:ext>
              </a:extLst>
            </p:cNvPr>
            <p:cNvSpPr/>
            <p:nvPr/>
          </p:nvSpPr>
          <p:spPr>
            <a:xfrm>
              <a:off x="857418" y="5336716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平行四辺形 78">
              <a:extLst>
                <a:ext uri="{FF2B5EF4-FFF2-40B4-BE49-F238E27FC236}">
                  <a16:creationId xmlns:a16="http://schemas.microsoft.com/office/drawing/2014/main" id="{74FECB69-8709-433F-B0E9-D47F5442B867}"/>
                </a:ext>
              </a:extLst>
            </p:cNvPr>
            <p:cNvSpPr/>
            <p:nvPr/>
          </p:nvSpPr>
          <p:spPr>
            <a:xfrm>
              <a:off x="857418" y="5181023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平行四辺形 79">
              <a:extLst>
                <a:ext uri="{FF2B5EF4-FFF2-40B4-BE49-F238E27FC236}">
                  <a16:creationId xmlns:a16="http://schemas.microsoft.com/office/drawing/2014/main" id="{505C496A-E42D-44F5-82CA-E9BAC303B0AC}"/>
                </a:ext>
              </a:extLst>
            </p:cNvPr>
            <p:cNvSpPr/>
            <p:nvPr/>
          </p:nvSpPr>
          <p:spPr>
            <a:xfrm>
              <a:off x="857418" y="5025330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平行四辺形 80">
              <a:extLst>
                <a:ext uri="{FF2B5EF4-FFF2-40B4-BE49-F238E27FC236}">
                  <a16:creationId xmlns:a16="http://schemas.microsoft.com/office/drawing/2014/main" id="{6E5D878A-589C-4579-BBAD-9E3C3CEE3055}"/>
                </a:ext>
              </a:extLst>
            </p:cNvPr>
            <p:cNvSpPr/>
            <p:nvPr/>
          </p:nvSpPr>
          <p:spPr>
            <a:xfrm>
              <a:off x="857418" y="4869637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平行四辺形 81">
              <a:extLst>
                <a:ext uri="{FF2B5EF4-FFF2-40B4-BE49-F238E27FC236}">
                  <a16:creationId xmlns:a16="http://schemas.microsoft.com/office/drawing/2014/main" id="{DECB4115-0849-4B22-A7A4-72B4D3785661}"/>
                </a:ext>
              </a:extLst>
            </p:cNvPr>
            <p:cNvSpPr/>
            <p:nvPr/>
          </p:nvSpPr>
          <p:spPr>
            <a:xfrm>
              <a:off x="857418" y="4713944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平行四辺形 82">
              <a:extLst>
                <a:ext uri="{FF2B5EF4-FFF2-40B4-BE49-F238E27FC236}">
                  <a16:creationId xmlns:a16="http://schemas.microsoft.com/office/drawing/2014/main" id="{4A7E5717-E8EE-468B-A900-7834FD725326}"/>
                </a:ext>
              </a:extLst>
            </p:cNvPr>
            <p:cNvSpPr/>
            <p:nvPr/>
          </p:nvSpPr>
          <p:spPr>
            <a:xfrm>
              <a:off x="857418" y="455825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平行四辺形 83">
              <a:extLst>
                <a:ext uri="{FF2B5EF4-FFF2-40B4-BE49-F238E27FC236}">
                  <a16:creationId xmlns:a16="http://schemas.microsoft.com/office/drawing/2014/main" id="{D6472290-D83A-476A-8D56-027DC688B261}"/>
                </a:ext>
              </a:extLst>
            </p:cNvPr>
            <p:cNvSpPr/>
            <p:nvPr/>
          </p:nvSpPr>
          <p:spPr>
            <a:xfrm>
              <a:off x="857418" y="4402558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平行四辺形 84">
              <a:extLst>
                <a:ext uri="{FF2B5EF4-FFF2-40B4-BE49-F238E27FC236}">
                  <a16:creationId xmlns:a16="http://schemas.microsoft.com/office/drawing/2014/main" id="{204B5EC5-A9D3-4DA1-8387-E7286FA2E059}"/>
                </a:ext>
              </a:extLst>
            </p:cNvPr>
            <p:cNvSpPr/>
            <p:nvPr/>
          </p:nvSpPr>
          <p:spPr>
            <a:xfrm>
              <a:off x="857418" y="4246865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平行四辺形 85">
              <a:extLst>
                <a:ext uri="{FF2B5EF4-FFF2-40B4-BE49-F238E27FC236}">
                  <a16:creationId xmlns:a16="http://schemas.microsoft.com/office/drawing/2014/main" id="{635F1CFB-9215-4A67-B980-5AF955BBE13B}"/>
                </a:ext>
              </a:extLst>
            </p:cNvPr>
            <p:cNvSpPr/>
            <p:nvPr/>
          </p:nvSpPr>
          <p:spPr>
            <a:xfrm>
              <a:off x="857418" y="4091172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平行四辺形 86">
              <a:extLst>
                <a:ext uri="{FF2B5EF4-FFF2-40B4-BE49-F238E27FC236}">
                  <a16:creationId xmlns:a16="http://schemas.microsoft.com/office/drawing/2014/main" id="{D8817791-7A2B-4C04-884F-EA88DF06E065}"/>
                </a:ext>
              </a:extLst>
            </p:cNvPr>
            <p:cNvSpPr/>
            <p:nvPr/>
          </p:nvSpPr>
          <p:spPr>
            <a:xfrm>
              <a:off x="857418" y="3935479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平行四辺形 87">
              <a:extLst>
                <a:ext uri="{FF2B5EF4-FFF2-40B4-BE49-F238E27FC236}">
                  <a16:creationId xmlns:a16="http://schemas.microsoft.com/office/drawing/2014/main" id="{7A2389C7-3CD4-4D61-9C67-88278EE2E1FF}"/>
                </a:ext>
              </a:extLst>
            </p:cNvPr>
            <p:cNvSpPr/>
            <p:nvPr/>
          </p:nvSpPr>
          <p:spPr>
            <a:xfrm>
              <a:off x="857418" y="3779786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平行四辺形 88">
              <a:extLst>
                <a:ext uri="{FF2B5EF4-FFF2-40B4-BE49-F238E27FC236}">
                  <a16:creationId xmlns:a16="http://schemas.microsoft.com/office/drawing/2014/main" id="{D08404D3-9382-41A0-987F-202EBE2FF467}"/>
                </a:ext>
              </a:extLst>
            </p:cNvPr>
            <p:cNvSpPr/>
            <p:nvPr/>
          </p:nvSpPr>
          <p:spPr>
            <a:xfrm>
              <a:off x="857418" y="3624093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平行四辺形 89">
              <a:extLst>
                <a:ext uri="{FF2B5EF4-FFF2-40B4-BE49-F238E27FC236}">
                  <a16:creationId xmlns:a16="http://schemas.microsoft.com/office/drawing/2014/main" id="{0A877FB6-A7C8-4EE5-83E1-4812626EF35C}"/>
                </a:ext>
              </a:extLst>
            </p:cNvPr>
            <p:cNvSpPr/>
            <p:nvPr/>
          </p:nvSpPr>
          <p:spPr>
            <a:xfrm>
              <a:off x="857418" y="3468400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平行四辺形 90">
              <a:extLst>
                <a:ext uri="{FF2B5EF4-FFF2-40B4-BE49-F238E27FC236}">
                  <a16:creationId xmlns:a16="http://schemas.microsoft.com/office/drawing/2014/main" id="{C1F3C702-EEC6-4AA8-8DB6-A4A7E3D53038}"/>
                </a:ext>
              </a:extLst>
            </p:cNvPr>
            <p:cNvSpPr/>
            <p:nvPr/>
          </p:nvSpPr>
          <p:spPr>
            <a:xfrm>
              <a:off x="857418" y="3312707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B7322844-4B42-4B3B-B29E-FD6CF11EE657}"/>
              </a:ext>
            </a:extLst>
          </p:cNvPr>
          <p:cNvGrpSpPr/>
          <p:nvPr/>
        </p:nvGrpSpPr>
        <p:grpSpPr>
          <a:xfrm>
            <a:off x="6649192" y="3788343"/>
            <a:ext cx="552867" cy="1057818"/>
            <a:chOff x="857418" y="3312707"/>
            <a:chExt cx="1216152" cy="3210192"/>
          </a:xfrm>
        </p:grpSpPr>
        <p:sp>
          <p:nvSpPr>
            <p:cNvPr id="93" name="平行四辺形 92">
              <a:extLst>
                <a:ext uri="{FF2B5EF4-FFF2-40B4-BE49-F238E27FC236}">
                  <a16:creationId xmlns:a16="http://schemas.microsoft.com/office/drawing/2014/main" id="{491BB4BB-6958-449B-A4F4-C5C978FF6FF5}"/>
                </a:ext>
              </a:extLst>
            </p:cNvPr>
            <p:cNvSpPr/>
            <p:nvPr/>
          </p:nvSpPr>
          <p:spPr>
            <a:xfrm>
              <a:off x="857418" y="627087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平行四辺形 93">
              <a:extLst>
                <a:ext uri="{FF2B5EF4-FFF2-40B4-BE49-F238E27FC236}">
                  <a16:creationId xmlns:a16="http://schemas.microsoft.com/office/drawing/2014/main" id="{2BB94220-F88D-4129-9E3F-77F92DF78144}"/>
                </a:ext>
              </a:extLst>
            </p:cNvPr>
            <p:cNvSpPr/>
            <p:nvPr/>
          </p:nvSpPr>
          <p:spPr>
            <a:xfrm>
              <a:off x="857418" y="611518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平行四辺形 94">
              <a:extLst>
                <a:ext uri="{FF2B5EF4-FFF2-40B4-BE49-F238E27FC236}">
                  <a16:creationId xmlns:a16="http://schemas.microsoft.com/office/drawing/2014/main" id="{DB826D3E-9C0D-4374-98DD-2BB3AC99683A}"/>
                </a:ext>
              </a:extLst>
            </p:cNvPr>
            <p:cNvSpPr/>
            <p:nvPr/>
          </p:nvSpPr>
          <p:spPr>
            <a:xfrm>
              <a:off x="857418" y="5959488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平行四辺形 95">
              <a:extLst>
                <a:ext uri="{FF2B5EF4-FFF2-40B4-BE49-F238E27FC236}">
                  <a16:creationId xmlns:a16="http://schemas.microsoft.com/office/drawing/2014/main" id="{0C2431D8-E718-4245-9BB3-9628B68CE13F}"/>
                </a:ext>
              </a:extLst>
            </p:cNvPr>
            <p:cNvSpPr/>
            <p:nvPr/>
          </p:nvSpPr>
          <p:spPr>
            <a:xfrm>
              <a:off x="857418" y="5803795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平行四辺形 96">
              <a:extLst>
                <a:ext uri="{FF2B5EF4-FFF2-40B4-BE49-F238E27FC236}">
                  <a16:creationId xmlns:a16="http://schemas.microsoft.com/office/drawing/2014/main" id="{D98CB067-9815-4FBC-9D0A-B311F702F00A}"/>
                </a:ext>
              </a:extLst>
            </p:cNvPr>
            <p:cNvSpPr/>
            <p:nvPr/>
          </p:nvSpPr>
          <p:spPr>
            <a:xfrm>
              <a:off x="857418" y="5648102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平行四辺形 97">
              <a:extLst>
                <a:ext uri="{FF2B5EF4-FFF2-40B4-BE49-F238E27FC236}">
                  <a16:creationId xmlns:a16="http://schemas.microsoft.com/office/drawing/2014/main" id="{41C33E0D-5A1A-4E8A-B165-9E73A416BB95}"/>
                </a:ext>
              </a:extLst>
            </p:cNvPr>
            <p:cNvSpPr/>
            <p:nvPr/>
          </p:nvSpPr>
          <p:spPr>
            <a:xfrm>
              <a:off x="857418" y="5492409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平行四辺形 98">
              <a:extLst>
                <a:ext uri="{FF2B5EF4-FFF2-40B4-BE49-F238E27FC236}">
                  <a16:creationId xmlns:a16="http://schemas.microsoft.com/office/drawing/2014/main" id="{B5F60E88-7A80-4819-8420-5AEACB711A04}"/>
                </a:ext>
              </a:extLst>
            </p:cNvPr>
            <p:cNvSpPr/>
            <p:nvPr/>
          </p:nvSpPr>
          <p:spPr>
            <a:xfrm>
              <a:off x="857418" y="5336716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平行四辺形 99">
              <a:extLst>
                <a:ext uri="{FF2B5EF4-FFF2-40B4-BE49-F238E27FC236}">
                  <a16:creationId xmlns:a16="http://schemas.microsoft.com/office/drawing/2014/main" id="{74FECB69-8709-433F-B0E9-D47F5442B867}"/>
                </a:ext>
              </a:extLst>
            </p:cNvPr>
            <p:cNvSpPr/>
            <p:nvPr/>
          </p:nvSpPr>
          <p:spPr>
            <a:xfrm>
              <a:off x="857418" y="5181023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平行四辺形 100">
              <a:extLst>
                <a:ext uri="{FF2B5EF4-FFF2-40B4-BE49-F238E27FC236}">
                  <a16:creationId xmlns:a16="http://schemas.microsoft.com/office/drawing/2014/main" id="{505C496A-E42D-44F5-82CA-E9BAC303B0AC}"/>
                </a:ext>
              </a:extLst>
            </p:cNvPr>
            <p:cNvSpPr/>
            <p:nvPr/>
          </p:nvSpPr>
          <p:spPr>
            <a:xfrm>
              <a:off x="857418" y="5025330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平行四辺形 101">
              <a:extLst>
                <a:ext uri="{FF2B5EF4-FFF2-40B4-BE49-F238E27FC236}">
                  <a16:creationId xmlns:a16="http://schemas.microsoft.com/office/drawing/2014/main" id="{6E5D878A-589C-4579-BBAD-9E3C3CEE3055}"/>
                </a:ext>
              </a:extLst>
            </p:cNvPr>
            <p:cNvSpPr/>
            <p:nvPr/>
          </p:nvSpPr>
          <p:spPr>
            <a:xfrm>
              <a:off x="857418" y="4869637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平行四辺形 102">
              <a:extLst>
                <a:ext uri="{FF2B5EF4-FFF2-40B4-BE49-F238E27FC236}">
                  <a16:creationId xmlns:a16="http://schemas.microsoft.com/office/drawing/2014/main" id="{DECB4115-0849-4B22-A7A4-72B4D3785661}"/>
                </a:ext>
              </a:extLst>
            </p:cNvPr>
            <p:cNvSpPr/>
            <p:nvPr/>
          </p:nvSpPr>
          <p:spPr>
            <a:xfrm>
              <a:off x="857418" y="4713944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平行四辺形 103">
              <a:extLst>
                <a:ext uri="{FF2B5EF4-FFF2-40B4-BE49-F238E27FC236}">
                  <a16:creationId xmlns:a16="http://schemas.microsoft.com/office/drawing/2014/main" id="{4A7E5717-E8EE-468B-A900-7834FD725326}"/>
                </a:ext>
              </a:extLst>
            </p:cNvPr>
            <p:cNvSpPr/>
            <p:nvPr/>
          </p:nvSpPr>
          <p:spPr>
            <a:xfrm>
              <a:off x="857418" y="455825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平行四辺形 104">
              <a:extLst>
                <a:ext uri="{FF2B5EF4-FFF2-40B4-BE49-F238E27FC236}">
                  <a16:creationId xmlns:a16="http://schemas.microsoft.com/office/drawing/2014/main" id="{D6472290-D83A-476A-8D56-027DC688B261}"/>
                </a:ext>
              </a:extLst>
            </p:cNvPr>
            <p:cNvSpPr/>
            <p:nvPr/>
          </p:nvSpPr>
          <p:spPr>
            <a:xfrm>
              <a:off x="857418" y="4402558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平行四辺形 105">
              <a:extLst>
                <a:ext uri="{FF2B5EF4-FFF2-40B4-BE49-F238E27FC236}">
                  <a16:creationId xmlns:a16="http://schemas.microsoft.com/office/drawing/2014/main" id="{204B5EC5-A9D3-4DA1-8387-E7286FA2E059}"/>
                </a:ext>
              </a:extLst>
            </p:cNvPr>
            <p:cNvSpPr/>
            <p:nvPr/>
          </p:nvSpPr>
          <p:spPr>
            <a:xfrm>
              <a:off x="857418" y="4246865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平行四辺形 106">
              <a:extLst>
                <a:ext uri="{FF2B5EF4-FFF2-40B4-BE49-F238E27FC236}">
                  <a16:creationId xmlns:a16="http://schemas.microsoft.com/office/drawing/2014/main" id="{635F1CFB-9215-4A67-B980-5AF955BBE13B}"/>
                </a:ext>
              </a:extLst>
            </p:cNvPr>
            <p:cNvSpPr/>
            <p:nvPr/>
          </p:nvSpPr>
          <p:spPr>
            <a:xfrm>
              <a:off x="857418" y="4091172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平行四辺形 107">
              <a:extLst>
                <a:ext uri="{FF2B5EF4-FFF2-40B4-BE49-F238E27FC236}">
                  <a16:creationId xmlns:a16="http://schemas.microsoft.com/office/drawing/2014/main" id="{D8817791-7A2B-4C04-884F-EA88DF06E065}"/>
                </a:ext>
              </a:extLst>
            </p:cNvPr>
            <p:cNvSpPr/>
            <p:nvPr/>
          </p:nvSpPr>
          <p:spPr>
            <a:xfrm>
              <a:off x="857418" y="3935479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平行四辺形 108">
              <a:extLst>
                <a:ext uri="{FF2B5EF4-FFF2-40B4-BE49-F238E27FC236}">
                  <a16:creationId xmlns:a16="http://schemas.microsoft.com/office/drawing/2014/main" id="{7A2389C7-3CD4-4D61-9C67-88278EE2E1FF}"/>
                </a:ext>
              </a:extLst>
            </p:cNvPr>
            <p:cNvSpPr/>
            <p:nvPr/>
          </p:nvSpPr>
          <p:spPr>
            <a:xfrm>
              <a:off x="857418" y="3779786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平行四辺形 109">
              <a:extLst>
                <a:ext uri="{FF2B5EF4-FFF2-40B4-BE49-F238E27FC236}">
                  <a16:creationId xmlns:a16="http://schemas.microsoft.com/office/drawing/2014/main" id="{D08404D3-9382-41A0-987F-202EBE2FF467}"/>
                </a:ext>
              </a:extLst>
            </p:cNvPr>
            <p:cNvSpPr/>
            <p:nvPr/>
          </p:nvSpPr>
          <p:spPr>
            <a:xfrm>
              <a:off x="857418" y="3624093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平行四辺形 110">
              <a:extLst>
                <a:ext uri="{FF2B5EF4-FFF2-40B4-BE49-F238E27FC236}">
                  <a16:creationId xmlns:a16="http://schemas.microsoft.com/office/drawing/2014/main" id="{0A877FB6-A7C8-4EE5-83E1-4812626EF35C}"/>
                </a:ext>
              </a:extLst>
            </p:cNvPr>
            <p:cNvSpPr/>
            <p:nvPr/>
          </p:nvSpPr>
          <p:spPr>
            <a:xfrm>
              <a:off x="857418" y="3468400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平行四辺形 111">
              <a:extLst>
                <a:ext uri="{FF2B5EF4-FFF2-40B4-BE49-F238E27FC236}">
                  <a16:creationId xmlns:a16="http://schemas.microsoft.com/office/drawing/2014/main" id="{C1F3C702-EEC6-4AA8-8DB6-A4A7E3D53038}"/>
                </a:ext>
              </a:extLst>
            </p:cNvPr>
            <p:cNvSpPr/>
            <p:nvPr/>
          </p:nvSpPr>
          <p:spPr>
            <a:xfrm>
              <a:off x="857418" y="3312707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3" name="正方形/長方形 112"/>
          <p:cNvSpPr/>
          <p:nvPr/>
        </p:nvSpPr>
        <p:spPr>
          <a:xfrm>
            <a:off x="7863651" y="4101058"/>
            <a:ext cx="86409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ASIC</a:t>
            </a:r>
          </a:p>
        </p:txBody>
      </p:sp>
      <p:sp>
        <p:nvSpPr>
          <p:cNvPr id="114" name="正方形/長方形 113"/>
          <p:cNvSpPr/>
          <p:nvPr/>
        </p:nvSpPr>
        <p:spPr>
          <a:xfrm>
            <a:off x="10948831" y="4101110"/>
            <a:ext cx="86409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CRU</a:t>
            </a:r>
            <a:endParaRPr kumimoji="1" lang="ja-JP" altLang="en-US" dirty="0"/>
          </a:p>
        </p:txBody>
      </p:sp>
      <p:cxnSp>
        <p:nvCxnSpPr>
          <p:cNvPr id="115" name="直線コネクタ 114"/>
          <p:cNvCxnSpPr>
            <a:stCxn id="113" idx="3"/>
            <a:endCxn id="114" idx="1"/>
          </p:cNvCxnSpPr>
          <p:nvPr/>
        </p:nvCxnSpPr>
        <p:spPr>
          <a:xfrm>
            <a:off x="8727747" y="4335084"/>
            <a:ext cx="2221084" cy="5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テキスト ボックス 115"/>
          <p:cNvSpPr txBox="1"/>
          <p:nvPr/>
        </p:nvSpPr>
        <p:spPr>
          <a:xfrm>
            <a:off x="8779734" y="4699203"/>
            <a:ext cx="14847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&lt;396</a:t>
            </a:r>
            <a:r>
              <a:rPr kumimoji="1" lang="en-US" altLang="ja-JP" sz="1200" dirty="0"/>
              <a:t> </a:t>
            </a:r>
            <a:r>
              <a:rPr lang="en-US" altLang="ja-JP" sz="1200" dirty="0" err="1"/>
              <a:t>l</a:t>
            </a:r>
            <a:r>
              <a:rPr kumimoji="1" lang="en-US" altLang="ja-JP" sz="1200" dirty="0" err="1"/>
              <a:t>pGBT</a:t>
            </a:r>
            <a:r>
              <a:rPr lang="en-US" altLang="ja-JP" sz="1200" dirty="0"/>
              <a:t> </a:t>
            </a:r>
            <a:r>
              <a:rPr kumimoji="1" lang="en-US" altLang="ja-JP" sz="1200" dirty="0"/>
              <a:t>fibers</a:t>
            </a:r>
            <a:endParaRPr kumimoji="1" lang="ja-JP" altLang="en-US" sz="1200" dirty="0"/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11016517" y="4569162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17 CRU</a:t>
            </a:r>
            <a:endParaRPr kumimoji="1" lang="en-US" altLang="ja-JP" sz="1200" dirty="0"/>
          </a:p>
        </p:txBody>
      </p:sp>
      <p:cxnSp>
        <p:nvCxnSpPr>
          <p:cNvPr id="122" name="直線コネクタ 121"/>
          <p:cNvCxnSpPr/>
          <p:nvPr/>
        </p:nvCxnSpPr>
        <p:spPr>
          <a:xfrm>
            <a:off x="7187336" y="4333125"/>
            <a:ext cx="6728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22"/>
          <p:cNvSpPr txBox="1"/>
          <p:nvPr/>
        </p:nvSpPr>
        <p:spPr>
          <a:xfrm>
            <a:off x="7216168" y="4506563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&lt;50 cm</a:t>
            </a:r>
          </a:p>
          <a:p>
            <a:r>
              <a:rPr lang="en-US" altLang="ja-JP" sz="1200" dirty="0"/>
              <a:t>3960 </a:t>
            </a:r>
            <a:r>
              <a:rPr lang="en-US" altLang="ja-JP" sz="1200" dirty="0" err="1"/>
              <a:t>eLINK</a:t>
            </a:r>
            <a:r>
              <a:rPr lang="en-US" altLang="ja-JP" sz="1200" dirty="0"/>
              <a:t> traces</a:t>
            </a: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6149241" y="135326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(a)</a:t>
            </a:r>
            <a:endParaRPr kumimoji="1" lang="ja-JP" altLang="en-US" b="1" dirty="0"/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6150342" y="2764718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(b)</a:t>
            </a:r>
            <a:endParaRPr kumimoji="1" lang="ja-JP" altLang="en-US" b="1" dirty="0"/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6152860" y="4137689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(c)</a:t>
            </a:r>
            <a:endParaRPr kumimoji="1" lang="ja-JP" altLang="en-US" b="1" dirty="0"/>
          </a:p>
        </p:txBody>
      </p: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B7322844-4B42-4B3B-B29E-FD6CF11EE657}"/>
              </a:ext>
            </a:extLst>
          </p:cNvPr>
          <p:cNvGrpSpPr/>
          <p:nvPr/>
        </p:nvGrpSpPr>
        <p:grpSpPr>
          <a:xfrm>
            <a:off x="6645573" y="5216595"/>
            <a:ext cx="552867" cy="1057818"/>
            <a:chOff x="857418" y="3312707"/>
            <a:chExt cx="1216152" cy="3210192"/>
          </a:xfrm>
        </p:grpSpPr>
        <p:sp>
          <p:nvSpPr>
            <p:cNvPr id="118" name="平行四辺形 117">
              <a:extLst>
                <a:ext uri="{FF2B5EF4-FFF2-40B4-BE49-F238E27FC236}">
                  <a16:creationId xmlns:a16="http://schemas.microsoft.com/office/drawing/2014/main" id="{491BB4BB-6958-449B-A4F4-C5C978FF6FF5}"/>
                </a:ext>
              </a:extLst>
            </p:cNvPr>
            <p:cNvSpPr/>
            <p:nvPr/>
          </p:nvSpPr>
          <p:spPr>
            <a:xfrm>
              <a:off x="857418" y="627087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平行四辺形 118">
              <a:extLst>
                <a:ext uri="{FF2B5EF4-FFF2-40B4-BE49-F238E27FC236}">
                  <a16:creationId xmlns:a16="http://schemas.microsoft.com/office/drawing/2014/main" id="{2BB94220-F88D-4129-9E3F-77F92DF78144}"/>
                </a:ext>
              </a:extLst>
            </p:cNvPr>
            <p:cNvSpPr/>
            <p:nvPr/>
          </p:nvSpPr>
          <p:spPr>
            <a:xfrm>
              <a:off x="857418" y="611518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平行四辺形 120">
              <a:extLst>
                <a:ext uri="{FF2B5EF4-FFF2-40B4-BE49-F238E27FC236}">
                  <a16:creationId xmlns:a16="http://schemas.microsoft.com/office/drawing/2014/main" id="{DB826D3E-9C0D-4374-98DD-2BB3AC99683A}"/>
                </a:ext>
              </a:extLst>
            </p:cNvPr>
            <p:cNvSpPr/>
            <p:nvPr/>
          </p:nvSpPr>
          <p:spPr>
            <a:xfrm>
              <a:off x="857418" y="5959488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平行四辺形 123">
              <a:extLst>
                <a:ext uri="{FF2B5EF4-FFF2-40B4-BE49-F238E27FC236}">
                  <a16:creationId xmlns:a16="http://schemas.microsoft.com/office/drawing/2014/main" id="{0C2431D8-E718-4245-9BB3-9628B68CE13F}"/>
                </a:ext>
              </a:extLst>
            </p:cNvPr>
            <p:cNvSpPr/>
            <p:nvPr/>
          </p:nvSpPr>
          <p:spPr>
            <a:xfrm>
              <a:off x="857418" y="5803795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平行四辺形 128">
              <a:extLst>
                <a:ext uri="{FF2B5EF4-FFF2-40B4-BE49-F238E27FC236}">
                  <a16:creationId xmlns:a16="http://schemas.microsoft.com/office/drawing/2014/main" id="{D98CB067-9815-4FBC-9D0A-B311F702F00A}"/>
                </a:ext>
              </a:extLst>
            </p:cNvPr>
            <p:cNvSpPr/>
            <p:nvPr/>
          </p:nvSpPr>
          <p:spPr>
            <a:xfrm>
              <a:off x="857418" y="5648102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" name="平行四辺形 129">
              <a:extLst>
                <a:ext uri="{FF2B5EF4-FFF2-40B4-BE49-F238E27FC236}">
                  <a16:creationId xmlns:a16="http://schemas.microsoft.com/office/drawing/2014/main" id="{41C33E0D-5A1A-4E8A-B165-9E73A416BB95}"/>
                </a:ext>
              </a:extLst>
            </p:cNvPr>
            <p:cNvSpPr/>
            <p:nvPr/>
          </p:nvSpPr>
          <p:spPr>
            <a:xfrm>
              <a:off x="857418" y="5492409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" name="平行四辺形 130">
              <a:extLst>
                <a:ext uri="{FF2B5EF4-FFF2-40B4-BE49-F238E27FC236}">
                  <a16:creationId xmlns:a16="http://schemas.microsoft.com/office/drawing/2014/main" id="{B5F60E88-7A80-4819-8420-5AEACB711A04}"/>
                </a:ext>
              </a:extLst>
            </p:cNvPr>
            <p:cNvSpPr/>
            <p:nvPr/>
          </p:nvSpPr>
          <p:spPr>
            <a:xfrm>
              <a:off x="857418" y="5336716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" name="平行四辺形 131">
              <a:extLst>
                <a:ext uri="{FF2B5EF4-FFF2-40B4-BE49-F238E27FC236}">
                  <a16:creationId xmlns:a16="http://schemas.microsoft.com/office/drawing/2014/main" id="{74FECB69-8709-433F-B0E9-D47F5442B867}"/>
                </a:ext>
              </a:extLst>
            </p:cNvPr>
            <p:cNvSpPr/>
            <p:nvPr/>
          </p:nvSpPr>
          <p:spPr>
            <a:xfrm>
              <a:off x="857418" y="5181023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" name="平行四辺形 132">
              <a:extLst>
                <a:ext uri="{FF2B5EF4-FFF2-40B4-BE49-F238E27FC236}">
                  <a16:creationId xmlns:a16="http://schemas.microsoft.com/office/drawing/2014/main" id="{505C496A-E42D-44F5-82CA-E9BAC303B0AC}"/>
                </a:ext>
              </a:extLst>
            </p:cNvPr>
            <p:cNvSpPr/>
            <p:nvPr/>
          </p:nvSpPr>
          <p:spPr>
            <a:xfrm>
              <a:off x="857418" y="5025330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" name="平行四辺形 133">
              <a:extLst>
                <a:ext uri="{FF2B5EF4-FFF2-40B4-BE49-F238E27FC236}">
                  <a16:creationId xmlns:a16="http://schemas.microsoft.com/office/drawing/2014/main" id="{6E5D878A-589C-4579-BBAD-9E3C3CEE3055}"/>
                </a:ext>
              </a:extLst>
            </p:cNvPr>
            <p:cNvSpPr/>
            <p:nvPr/>
          </p:nvSpPr>
          <p:spPr>
            <a:xfrm>
              <a:off x="857418" y="4869637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" name="平行四辺形 134">
              <a:extLst>
                <a:ext uri="{FF2B5EF4-FFF2-40B4-BE49-F238E27FC236}">
                  <a16:creationId xmlns:a16="http://schemas.microsoft.com/office/drawing/2014/main" id="{DECB4115-0849-4B22-A7A4-72B4D3785661}"/>
                </a:ext>
              </a:extLst>
            </p:cNvPr>
            <p:cNvSpPr/>
            <p:nvPr/>
          </p:nvSpPr>
          <p:spPr>
            <a:xfrm>
              <a:off x="857418" y="4713944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" name="平行四辺形 135">
              <a:extLst>
                <a:ext uri="{FF2B5EF4-FFF2-40B4-BE49-F238E27FC236}">
                  <a16:creationId xmlns:a16="http://schemas.microsoft.com/office/drawing/2014/main" id="{4A7E5717-E8EE-468B-A900-7834FD725326}"/>
                </a:ext>
              </a:extLst>
            </p:cNvPr>
            <p:cNvSpPr/>
            <p:nvPr/>
          </p:nvSpPr>
          <p:spPr>
            <a:xfrm>
              <a:off x="857418" y="4558251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" name="平行四辺形 136">
              <a:extLst>
                <a:ext uri="{FF2B5EF4-FFF2-40B4-BE49-F238E27FC236}">
                  <a16:creationId xmlns:a16="http://schemas.microsoft.com/office/drawing/2014/main" id="{D6472290-D83A-476A-8D56-027DC688B261}"/>
                </a:ext>
              </a:extLst>
            </p:cNvPr>
            <p:cNvSpPr/>
            <p:nvPr/>
          </p:nvSpPr>
          <p:spPr>
            <a:xfrm>
              <a:off x="857418" y="4402558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平行四辺形 137">
              <a:extLst>
                <a:ext uri="{FF2B5EF4-FFF2-40B4-BE49-F238E27FC236}">
                  <a16:creationId xmlns:a16="http://schemas.microsoft.com/office/drawing/2014/main" id="{204B5EC5-A9D3-4DA1-8387-E7286FA2E059}"/>
                </a:ext>
              </a:extLst>
            </p:cNvPr>
            <p:cNvSpPr/>
            <p:nvPr/>
          </p:nvSpPr>
          <p:spPr>
            <a:xfrm>
              <a:off x="857418" y="4246865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平行四辺形 138">
              <a:extLst>
                <a:ext uri="{FF2B5EF4-FFF2-40B4-BE49-F238E27FC236}">
                  <a16:creationId xmlns:a16="http://schemas.microsoft.com/office/drawing/2014/main" id="{635F1CFB-9215-4A67-B980-5AF955BBE13B}"/>
                </a:ext>
              </a:extLst>
            </p:cNvPr>
            <p:cNvSpPr/>
            <p:nvPr/>
          </p:nvSpPr>
          <p:spPr>
            <a:xfrm>
              <a:off x="857418" y="4091172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平行四辺形 139">
              <a:extLst>
                <a:ext uri="{FF2B5EF4-FFF2-40B4-BE49-F238E27FC236}">
                  <a16:creationId xmlns:a16="http://schemas.microsoft.com/office/drawing/2014/main" id="{D8817791-7A2B-4C04-884F-EA88DF06E065}"/>
                </a:ext>
              </a:extLst>
            </p:cNvPr>
            <p:cNvSpPr/>
            <p:nvPr/>
          </p:nvSpPr>
          <p:spPr>
            <a:xfrm>
              <a:off x="857418" y="3935479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平行四辺形 140">
              <a:extLst>
                <a:ext uri="{FF2B5EF4-FFF2-40B4-BE49-F238E27FC236}">
                  <a16:creationId xmlns:a16="http://schemas.microsoft.com/office/drawing/2014/main" id="{7A2389C7-3CD4-4D61-9C67-88278EE2E1FF}"/>
                </a:ext>
              </a:extLst>
            </p:cNvPr>
            <p:cNvSpPr/>
            <p:nvPr/>
          </p:nvSpPr>
          <p:spPr>
            <a:xfrm>
              <a:off x="857418" y="3779786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平行四辺形 141">
              <a:extLst>
                <a:ext uri="{FF2B5EF4-FFF2-40B4-BE49-F238E27FC236}">
                  <a16:creationId xmlns:a16="http://schemas.microsoft.com/office/drawing/2014/main" id="{D08404D3-9382-41A0-987F-202EBE2FF467}"/>
                </a:ext>
              </a:extLst>
            </p:cNvPr>
            <p:cNvSpPr/>
            <p:nvPr/>
          </p:nvSpPr>
          <p:spPr>
            <a:xfrm>
              <a:off x="857418" y="3624093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平行四辺形 142">
              <a:extLst>
                <a:ext uri="{FF2B5EF4-FFF2-40B4-BE49-F238E27FC236}">
                  <a16:creationId xmlns:a16="http://schemas.microsoft.com/office/drawing/2014/main" id="{0A877FB6-A7C8-4EE5-83E1-4812626EF35C}"/>
                </a:ext>
              </a:extLst>
            </p:cNvPr>
            <p:cNvSpPr/>
            <p:nvPr/>
          </p:nvSpPr>
          <p:spPr>
            <a:xfrm>
              <a:off x="857418" y="3468400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" name="平行四辺形 143">
              <a:extLst>
                <a:ext uri="{FF2B5EF4-FFF2-40B4-BE49-F238E27FC236}">
                  <a16:creationId xmlns:a16="http://schemas.microsoft.com/office/drawing/2014/main" id="{C1F3C702-EEC6-4AA8-8DB6-A4A7E3D53038}"/>
                </a:ext>
              </a:extLst>
            </p:cNvPr>
            <p:cNvSpPr/>
            <p:nvPr/>
          </p:nvSpPr>
          <p:spPr>
            <a:xfrm>
              <a:off x="857418" y="3312707"/>
              <a:ext cx="1216152" cy="252028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6" name="正方形/長方形 145"/>
          <p:cNvSpPr/>
          <p:nvPr/>
        </p:nvSpPr>
        <p:spPr>
          <a:xfrm>
            <a:off x="10945212" y="5529362"/>
            <a:ext cx="864096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CRU</a:t>
            </a:r>
            <a:endParaRPr kumimoji="1" lang="ja-JP" altLang="en-US" dirty="0"/>
          </a:p>
        </p:txBody>
      </p:sp>
      <p:cxnSp>
        <p:nvCxnSpPr>
          <p:cNvPr id="147" name="直線コネクタ 146"/>
          <p:cNvCxnSpPr>
            <a:stCxn id="159" idx="3"/>
            <a:endCxn id="146" idx="1"/>
          </p:cNvCxnSpPr>
          <p:nvPr/>
        </p:nvCxnSpPr>
        <p:spPr>
          <a:xfrm flipV="1">
            <a:off x="8353723" y="5763388"/>
            <a:ext cx="2591489" cy="453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テキスト ボックス 147"/>
          <p:cNvSpPr txBox="1"/>
          <p:nvPr/>
        </p:nvSpPr>
        <p:spPr>
          <a:xfrm>
            <a:off x="8398465" y="6338885"/>
            <a:ext cx="1718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min. 660</a:t>
            </a:r>
            <a:r>
              <a:rPr kumimoji="1" lang="en-US" altLang="ja-JP" sz="1200" dirty="0"/>
              <a:t> </a:t>
            </a:r>
            <a:r>
              <a:rPr lang="en-US" altLang="ja-JP" sz="1200" dirty="0" err="1"/>
              <a:t>l</a:t>
            </a:r>
            <a:r>
              <a:rPr kumimoji="1" lang="en-US" altLang="ja-JP" sz="1200" dirty="0" err="1"/>
              <a:t>pGBT</a:t>
            </a:r>
            <a:r>
              <a:rPr lang="en-US" altLang="ja-JP" sz="1200" dirty="0"/>
              <a:t> </a:t>
            </a:r>
            <a:r>
              <a:rPr kumimoji="1" lang="en-US" altLang="ja-JP" sz="1200" dirty="0"/>
              <a:t>fibers</a:t>
            </a:r>
            <a:endParaRPr kumimoji="1" lang="ja-JP" altLang="en-US" sz="1200" dirty="0"/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11012898" y="5997414"/>
            <a:ext cx="718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28 CRU</a:t>
            </a:r>
            <a:endParaRPr kumimoji="1" lang="en-US" altLang="ja-JP" sz="1200" dirty="0"/>
          </a:p>
        </p:txBody>
      </p:sp>
      <p:cxnSp>
        <p:nvCxnSpPr>
          <p:cNvPr id="150" name="直線コネクタ 149"/>
          <p:cNvCxnSpPr/>
          <p:nvPr/>
        </p:nvCxnSpPr>
        <p:spPr>
          <a:xfrm>
            <a:off x="7183717" y="5761377"/>
            <a:ext cx="6728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テキスト ボックス 150"/>
          <p:cNvSpPr txBox="1"/>
          <p:nvPr/>
        </p:nvSpPr>
        <p:spPr>
          <a:xfrm>
            <a:off x="7212549" y="5934815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&lt;50 cm</a:t>
            </a:r>
          </a:p>
          <a:p>
            <a:r>
              <a:rPr lang="en-US" altLang="ja-JP" sz="1200" dirty="0"/>
              <a:t>3960 </a:t>
            </a:r>
            <a:r>
              <a:rPr lang="en-US" altLang="ja-JP" sz="1200" dirty="0" err="1"/>
              <a:t>eLINK</a:t>
            </a:r>
            <a:r>
              <a:rPr lang="en-US" altLang="ja-JP" sz="1200" dirty="0"/>
              <a:t> traces</a:t>
            </a: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6149241" y="5565941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(d)</a:t>
            </a:r>
            <a:endParaRPr kumimoji="1" lang="ja-JP" altLang="en-US" b="1" dirty="0"/>
          </a:p>
        </p:txBody>
      </p:sp>
      <p:sp>
        <p:nvSpPr>
          <p:cNvPr id="154" name="正方形/長方形 153"/>
          <p:cNvSpPr/>
          <p:nvPr/>
        </p:nvSpPr>
        <p:spPr>
          <a:xfrm>
            <a:off x="8737737" y="4096165"/>
            <a:ext cx="497146" cy="4796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err="1">
                <a:solidFill>
                  <a:schemeClr val="tx1"/>
                </a:solidFill>
              </a:rPr>
              <a:t>Lp</a:t>
            </a:r>
            <a:br>
              <a:rPr kumimoji="1" lang="en-US" altLang="ja-JP" sz="1200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tx1"/>
                </a:solidFill>
              </a:rPr>
              <a:t>GBT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8737737" y="1280723"/>
            <a:ext cx="497146" cy="4796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err="1">
                <a:solidFill>
                  <a:schemeClr val="tx1"/>
                </a:solidFill>
              </a:rPr>
              <a:t>Lp</a:t>
            </a:r>
            <a:br>
              <a:rPr kumimoji="1" lang="en-US" altLang="ja-JP" sz="1200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tx1"/>
                </a:solidFill>
              </a:rPr>
              <a:t>GBT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58" name="正方形/長方形 157"/>
          <p:cNvSpPr/>
          <p:nvPr/>
        </p:nvSpPr>
        <p:spPr>
          <a:xfrm>
            <a:off x="9540366" y="2702487"/>
            <a:ext cx="497146" cy="4796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err="1">
                <a:solidFill>
                  <a:schemeClr val="tx1"/>
                </a:solidFill>
              </a:rPr>
              <a:t>Lp</a:t>
            </a:r>
            <a:br>
              <a:rPr kumimoji="1" lang="en-US" altLang="ja-JP" sz="1200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tx1"/>
                </a:solidFill>
              </a:rPr>
              <a:t>GBT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59" name="正方形/長方形 158"/>
          <p:cNvSpPr/>
          <p:nvPr/>
        </p:nvSpPr>
        <p:spPr>
          <a:xfrm>
            <a:off x="7856577" y="5528074"/>
            <a:ext cx="497146" cy="4796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200" dirty="0" err="1">
                <a:solidFill>
                  <a:schemeClr val="tx1"/>
                </a:solidFill>
              </a:rPr>
              <a:t>Lp</a:t>
            </a:r>
            <a:br>
              <a:rPr kumimoji="1" lang="en-US" altLang="ja-JP" sz="1200" dirty="0">
                <a:solidFill>
                  <a:schemeClr val="tx1"/>
                </a:solidFill>
              </a:rPr>
            </a:br>
            <a:r>
              <a:rPr kumimoji="1" lang="en-US" altLang="ja-JP" sz="1200" dirty="0">
                <a:solidFill>
                  <a:schemeClr val="tx1"/>
                </a:solidFill>
              </a:rPr>
              <a:t>GBT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160" name="正方形/長方形 159"/>
          <p:cNvSpPr/>
          <p:nvPr/>
        </p:nvSpPr>
        <p:spPr>
          <a:xfrm>
            <a:off x="9553501" y="5502497"/>
            <a:ext cx="864096" cy="4680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FPGA?</a:t>
            </a:r>
            <a:endParaRPr kumimoji="1" lang="ja-JP" altLang="en-US" sz="1600" dirty="0"/>
          </a:p>
        </p:txBody>
      </p:sp>
      <p:sp>
        <p:nvSpPr>
          <p:cNvPr id="161" name="正方形/長方形 160"/>
          <p:cNvSpPr/>
          <p:nvPr/>
        </p:nvSpPr>
        <p:spPr>
          <a:xfrm>
            <a:off x="9666931" y="4082735"/>
            <a:ext cx="864096" cy="4680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FPGA?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27506" y="5258630"/>
            <a:ext cx="4153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="1" i="1" dirty="0"/>
              <a:t>this is what TPC took, with GBT-SCA for slow control</a:t>
            </a:r>
            <a:endParaRPr kumimoji="1" lang="ja-JP" altLang="en-US" sz="1200" b="1" i="1" dirty="0"/>
          </a:p>
        </p:txBody>
      </p:sp>
      <p:cxnSp>
        <p:nvCxnSpPr>
          <p:cNvPr id="162" name="直線矢印コネクタ 161"/>
          <p:cNvCxnSpPr/>
          <p:nvPr/>
        </p:nvCxnSpPr>
        <p:spPr>
          <a:xfrm flipV="1">
            <a:off x="9458100" y="4375477"/>
            <a:ext cx="0" cy="36191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線矢印コネクタ 163"/>
          <p:cNvCxnSpPr>
            <a:cxnSpLocks/>
          </p:cNvCxnSpPr>
          <p:nvPr/>
        </p:nvCxnSpPr>
        <p:spPr>
          <a:xfrm flipV="1">
            <a:off x="8986310" y="5809010"/>
            <a:ext cx="2861" cy="58012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線矢印コネクタ 164"/>
          <p:cNvCxnSpPr/>
          <p:nvPr/>
        </p:nvCxnSpPr>
        <p:spPr>
          <a:xfrm flipV="1">
            <a:off x="10357782" y="2983656"/>
            <a:ext cx="0" cy="36191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矢印コネクタ 165"/>
          <p:cNvCxnSpPr/>
          <p:nvPr/>
        </p:nvCxnSpPr>
        <p:spPr>
          <a:xfrm flipV="1">
            <a:off x="9857818" y="1564986"/>
            <a:ext cx="0" cy="36191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線矢印コネクタ 166"/>
          <p:cNvCxnSpPr/>
          <p:nvPr/>
        </p:nvCxnSpPr>
        <p:spPr>
          <a:xfrm flipV="1">
            <a:off x="10707960" y="4391416"/>
            <a:ext cx="0" cy="36191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テキスト ボックス 167"/>
          <p:cNvSpPr txBox="1"/>
          <p:nvPr/>
        </p:nvSpPr>
        <p:spPr>
          <a:xfrm>
            <a:off x="10380889" y="4714252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~100 </a:t>
            </a:r>
            <a:r>
              <a:rPr lang="en-US" altLang="ja-JP" sz="1200" dirty="0"/>
              <a:t>m</a:t>
            </a:r>
            <a:endParaRPr kumimoji="1" lang="en-US" altLang="ja-JP" sz="1200" dirty="0"/>
          </a:p>
        </p:txBody>
      </p:sp>
      <p:cxnSp>
        <p:nvCxnSpPr>
          <p:cNvPr id="169" name="直線矢印コネクタ 168"/>
          <p:cNvCxnSpPr/>
          <p:nvPr/>
        </p:nvCxnSpPr>
        <p:spPr>
          <a:xfrm flipV="1">
            <a:off x="10684853" y="5789300"/>
            <a:ext cx="0" cy="361918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テキスト ボックス 169"/>
          <p:cNvSpPr txBox="1"/>
          <p:nvPr/>
        </p:nvSpPr>
        <p:spPr>
          <a:xfrm>
            <a:off x="10357782" y="6112136"/>
            <a:ext cx="724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~100 </a:t>
            </a:r>
            <a:r>
              <a:rPr lang="en-US" altLang="ja-JP" sz="1200" dirty="0"/>
              <a:t>m</a:t>
            </a:r>
            <a:endParaRPr kumimoji="1" lang="en-US" altLang="ja-JP" sz="12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192989" y="4914148"/>
            <a:ext cx="3191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i="1" dirty="0"/>
              <a:t>numbers can be smaller depending on </a:t>
            </a:r>
            <a:r>
              <a:rPr lang="en-US" altLang="ja-JP" sz="1000" i="1" dirty="0"/>
              <a:t>ASIC design</a:t>
            </a:r>
            <a:endParaRPr kumimoji="1" lang="ja-JP" altLang="en-US" sz="1000" i="1" dirty="0"/>
          </a:p>
        </p:txBody>
      </p:sp>
      <p:sp>
        <p:nvSpPr>
          <p:cNvPr id="14" name="フリーフォーム 13"/>
          <p:cNvSpPr/>
          <p:nvPr/>
        </p:nvSpPr>
        <p:spPr>
          <a:xfrm>
            <a:off x="7194551" y="2712975"/>
            <a:ext cx="1477442" cy="241578"/>
          </a:xfrm>
          <a:custGeom>
            <a:avLst/>
            <a:gdLst>
              <a:gd name="connsiteX0" fmla="*/ 0 w 1093531"/>
              <a:gd name="connsiteY0" fmla="*/ 0 h 187463"/>
              <a:gd name="connsiteX1" fmla="*/ 683197 w 1093531"/>
              <a:gd name="connsiteY1" fmla="*/ 0 h 187463"/>
              <a:gd name="connsiteX2" fmla="*/ 420749 w 1093531"/>
              <a:gd name="connsiteY2" fmla="*/ 187463 h 187463"/>
              <a:gd name="connsiteX3" fmla="*/ 1093531 w 1093531"/>
              <a:gd name="connsiteY3" fmla="*/ 0 h 187463"/>
              <a:gd name="connsiteX0" fmla="*/ 0 w 1093531"/>
              <a:gd name="connsiteY0" fmla="*/ 0 h 187463"/>
              <a:gd name="connsiteX1" fmla="*/ 683197 w 1093531"/>
              <a:gd name="connsiteY1" fmla="*/ 0 h 187463"/>
              <a:gd name="connsiteX2" fmla="*/ 420749 w 1093531"/>
              <a:gd name="connsiteY2" fmla="*/ 187463 h 187463"/>
              <a:gd name="connsiteX3" fmla="*/ 1093531 w 1093531"/>
              <a:gd name="connsiteY3" fmla="*/ 0 h 187463"/>
              <a:gd name="connsiteX0" fmla="*/ 0 w 1093531"/>
              <a:gd name="connsiteY0" fmla="*/ 13886 h 201349"/>
              <a:gd name="connsiteX1" fmla="*/ 683197 w 1093531"/>
              <a:gd name="connsiteY1" fmla="*/ 13886 h 201349"/>
              <a:gd name="connsiteX2" fmla="*/ 420749 w 1093531"/>
              <a:gd name="connsiteY2" fmla="*/ 201349 h 201349"/>
              <a:gd name="connsiteX3" fmla="*/ 1093531 w 1093531"/>
              <a:gd name="connsiteY3" fmla="*/ 13886 h 201349"/>
              <a:gd name="connsiteX0" fmla="*/ 0 w 1093531"/>
              <a:gd name="connsiteY0" fmla="*/ 18052 h 261753"/>
              <a:gd name="connsiteX1" fmla="*/ 683197 w 1093531"/>
              <a:gd name="connsiteY1" fmla="*/ 18052 h 261753"/>
              <a:gd name="connsiteX2" fmla="*/ 412417 w 1093531"/>
              <a:gd name="connsiteY2" fmla="*/ 261753 h 261753"/>
              <a:gd name="connsiteX3" fmla="*/ 1093531 w 1093531"/>
              <a:gd name="connsiteY3" fmla="*/ 18052 h 261753"/>
              <a:gd name="connsiteX0" fmla="*/ 0 w 1093531"/>
              <a:gd name="connsiteY0" fmla="*/ 18052 h 272666"/>
              <a:gd name="connsiteX1" fmla="*/ 683197 w 1093531"/>
              <a:gd name="connsiteY1" fmla="*/ 18052 h 272666"/>
              <a:gd name="connsiteX2" fmla="*/ 412417 w 1093531"/>
              <a:gd name="connsiteY2" fmla="*/ 261753 h 272666"/>
              <a:gd name="connsiteX3" fmla="*/ 1093531 w 1093531"/>
              <a:gd name="connsiteY3" fmla="*/ 18052 h 272666"/>
              <a:gd name="connsiteX0" fmla="*/ 0 w 1093531"/>
              <a:gd name="connsiteY0" fmla="*/ 97031 h 139984"/>
              <a:gd name="connsiteX1" fmla="*/ 683197 w 1093531"/>
              <a:gd name="connsiteY1" fmla="*/ 97031 h 139984"/>
              <a:gd name="connsiteX2" fmla="*/ 287442 w 1093531"/>
              <a:gd name="connsiteY2" fmla="*/ 86616 h 139984"/>
              <a:gd name="connsiteX3" fmla="*/ 1093531 w 1093531"/>
              <a:gd name="connsiteY3" fmla="*/ 97031 h 139984"/>
              <a:gd name="connsiteX0" fmla="*/ 0 w 1093531"/>
              <a:gd name="connsiteY0" fmla="*/ 107712 h 156776"/>
              <a:gd name="connsiteX1" fmla="*/ 683197 w 1093531"/>
              <a:gd name="connsiteY1" fmla="*/ 107712 h 156776"/>
              <a:gd name="connsiteX2" fmla="*/ 287442 w 1093531"/>
              <a:gd name="connsiteY2" fmla="*/ 97297 h 156776"/>
              <a:gd name="connsiteX3" fmla="*/ 1093531 w 1093531"/>
              <a:gd name="connsiteY3" fmla="*/ 107712 h 156776"/>
              <a:gd name="connsiteX0" fmla="*/ 0 w 1093531"/>
              <a:gd name="connsiteY0" fmla="*/ 128300 h 177404"/>
              <a:gd name="connsiteX1" fmla="*/ 683197 w 1093531"/>
              <a:gd name="connsiteY1" fmla="*/ 128300 h 177404"/>
              <a:gd name="connsiteX2" fmla="*/ 287442 w 1093531"/>
              <a:gd name="connsiteY2" fmla="*/ 117885 h 177404"/>
              <a:gd name="connsiteX3" fmla="*/ 1093531 w 1093531"/>
              <a:gd name="connsiteY3" fmla="*/ 128300 h 177404"/>
              <a:gd name="connsiteX0" fmla="*/ 0 w 1093531"/>
              <a:gd name="connsiteY0" fmla="*/ 132276 h 226642"/>
              <a:gd name="connsiteX1" fmla="*/ 683197 w 1093531"/>
              <a:gd name="connsiteY1" fmla="*/ 132276 h 226642"/>
              <a:gd name="connsiteX2" fmla="*/ 287442 w 1093531"/>
              <a:gd name="connsiteY2" fmla="*/ 121861 h 226642"/>
              <a:gd name="connsiteX3" fmla="*/ 1093531 w 1093531"/>
              <a:gd name="connsiteY3" fmla="*/ 132276 h 226642"/>
              <a:gd name="connsiteX0" fmla="*/ 0 w 1093531"/>
              <a:gd name="connsiteY0" fmla="*/ 132276 h 210634"/>
              <a:gd name="connsiteX1" fmla="*/ 683197 w 1093531"/>
              <a:gd name="connsiteY1" fmla="*/ 132276 h 210634"/>
              <a:gd name="connsiteX2" fmla="*/ 287442 w 1093531"/>
              <a:gd name="connsiteY2" fmla="*/ 121861 h 210634"/>
              <a:gd name="connsiteX3" fmla="*/ 1093531 w 1093531"/>
              <a:gd name="connsiteY3" fmla="*/ 132276 h 210634"/>
              <a:gd name="connsiteX0" fmla="*/ 0 w 1093531"/>
              <a:gd name="connsiteY0" fmla="*/ 132276 h 210634"/>
              <a:gd name="connsiteX1" fmla="*/ 683197 w 1093531"/>
              <a:gd name="connsiteY1" fmla="*/ 132276 h 210634"/>
              <a:gd name="connsiteX2" fmla="*/ 287442 w 1093531"/>
              <a:gd name="connsiteY2" fmla="*/ 121861 h 210634"/>
              <a:gd name="connsiteX3" fmla="*/ 1093531 w 1093531"/>
              <a:gd name="connsiteY3" fmla="*/ 132276 h 210634"/>
              <a:gd name="connsiteX0" fmla="*/ 0 w 1093531"/>
              <a:gd name="connsiteY0" fmla="*/ 133924 h 135663"/>
              <a:gd name="connsiteX1" fmla="*/ 691529 w 1093531"/>
              <a:gd name="connsiteY1" fmla="*/ 40193 h 135663"/>
              <a:gd name="connsiteX2" fmla="*/ 287442 w 1093531"/>
              <a:gd name="connsiteY2" fmla="*/ 123509 h 135663"/>
              <a:gd name="connsiteX3" fmla="*/ 1093531 w 1093531"/>
              <a:gd name="connsiteY3" fmla="*/ 133924 h 135663"/>
              <a:gd name="connsiteX0" fmla="*/ 0 w 1093531"/>
              <a:gd name="connsiteY0" fmla="*/ 94334 h 152849"/>
              <a:gd name="connsiteX1" fmla="*/ 691529 w 1093531"/>
              <a:gd name="connsiteY1" fmla="*/ 603 h 152849"/>
              <a:gd name="connsiteX2" fmla="*/ 289525 w 1093531"/>
              <a:gd name="connsiteY2" fmla="*/ 150572 h 152849"/>
              <a:gd name="connsiteX3" fmla="*/ 1093531 w 1093531"/>
              <a:gd name="connsiteY3" fmla="*/ 94334 h 152849"/>
              <a:gd name="connsiteX0" fmla="*/ 0 w 1093531"/>
              <a:gd name="connsiteY0" fmla="*/ 97813 h 97866"/>
              <a:gd name="connsiteX1" fmla="*/ 691529 w 1093531"/>
              <a:gd name="connsiteY1" fmla="*/ 4082 h 97866"/>
              <a:gd name="connsiteX2" fmla="*/ 291608 w 1093531"/>
              <a:gd name="connsiteY2" fmla="*/ 24910 h 97866"/>
              <a:gd name="connsiteX3" fmla="*/ 1093531 w 1093531"/>
              <a:gd name="connsiteY3" fmla="*/ 97813 h 97866"/>
              <a:gd name="connsiteX0" fmla="*/ 0 w 1093531"/>
              <a:gd name="connsiteY0" fmla="*/ 113809 h 123706"/>
              <a:gd name="connsiteX1" fmla="*/ 691529 w 1093531"/>
              <a:gd name="connsiteY1" fmla="*/ 20078 h 123706"/>
              <a:gd name="connsiteX2" fmla="*/ 291608 w 1093531"/>
              <a:gd name="connsiteY2" fmla="*/ 40906 h 123706"/>
              <a:gd name="connsiteX3" fmla="*/ 1093531 w 1093531"/>
              <a:gd name="connsiteY3" fmla="*/ 113809 h 123706"/>
              <a:gd name="connsiteX0" fmla="*/ 0 w 1093531"/>
              <a:gd name="connsiteY0" fmla="*/ 128226 h 138123"/>
              <a:gd name="connsiteX1" fmla="*/ 691529 w 1093531"/>
              <a:gd name="connsiteY1" fmla="*/ 34495 h 138123"/>
              <a:gd name="connsiteX2" fmla="*/ 291608 w 1093531"/>
              <a:gd name="connsiteY2" fmla="*/ 55323 h 138123"/>
              <a:gd name="connsiteX3" fmla="*/ 1093531 w 1093531"/>
              <a:gd name="connsiteY3" fmla="*/ 128226 h 138123"/>
              <a:gd name="connsiteX0" fmla="*/ 0 w 1093531"/>
              <a:gd name="connsiteY0" fmla="*/ 141314 h 151211"/>
              <a:gd name="connsiteX1" fmla="*/ 691529 w 1093531"/>
              <a:gd name="connsiteY1" fmla="*/ 47583 h 151211"/>
              <a:gd name="connsiteX2" fmla="*/ 291608 w 1093531"/>
              <a:gd name="connsiteY2" fmla="*/ 68411 h 151211"/>
              <a:gd name="connsiteX3" fmla="*/ 1093531 w 1093531"/>
              <a:gd name="connsiteY3" fmla="*/ 141314 h 151211"/>
              <a:gd name="connsiteX0" fmla="*/ 0 w 1093531"/>
              <a:gd name="connsiteY0" fmla="*/ 141314 h 151211"/>
              <a:gd name="connsiteX1" fmla="*/ 691529 w 1093531"/>
              <a:gd name="connsiteY1" fmla="*/ 47583 h 151211"/>
              <a:gd name="connsiteX2" fmla="*/ 291608 w 1093531"/>
              <a:gd name="connsiteY2" fmla="*/ 68411 h 151211"/>
              <a:gd name="connsiteX3" fmla="*/ 1093531 w 1093531"/>
              <a:gd name="connsiteY3" fmla="*/ 141314 h 151211"/>
              <a:gd name="connsiteX0" fmla="*/ 0 w 1093531"/>
              <a:gd name="connsiteY0" fmla="*/ 131039 h 133503"/>
              <a:gd name="connsiteX1" fmla="*/ 691529 w 1093531"/>
              <a:gd name="connsiteY1" fmla="*/ 37308 h 133503"/>
              <a:gd name="connsiteX2" fmla="*/ 293691 w 1093531"/>
              <a:gd name="connsiteY2" fmla="*/ 33141 h 133503"/>
              <a:gd name="connsiteX3" fmla="*/ 1093531 w 1093531"/>
              <a:gd name="connsiteY3" fmla="*/ 131039 h 133503"/>
              <a:gd name="connsiteX0" fmla="*/ 0 w 1093531"/>
              <a:gd name="connsiteY0" fmla="*/ 100574 h 100610"/>
              <a:gd name="connsiteX1" fmla="*/ 691529 w 1093531"/>
              <a:gd name="connsiteY1" fmla="*/ 33921 h 100610"/>
              <a:gd name="connsiteX2" fmla="*/ 293691 w 1093531"/>
              <a:gd name="connsiteY2" fmla="*/ 2676 h 100610"/>
              <a:gd name="connsiteX3" fmla="*/ 1093531 w 1093531"/>
              <a:gd name="connsiteY3" fmla="*/ 100574 h 100610"/>
              <a:gd name="connsiteX0" fmla="*/ 0 w 1093531"/>
              <a:gd name="connsiteY0" fmla="*/ 106557 h 106672"/>
              <a:gd name="connsiteX1" fmla="*/ 691529 w 1093531"/>
              <a:gd name="connsiteY1" fmla="*/ 39904 h 106672"/>
              <a:gd name="connsiteX2" fmla="*/ 293691 w 1093531"/>
              <a:gd name="connsiteY2" fmla="*/ 8659 h 106672"/>
              <a:gd name="connsiteX3" fmla="*/ 1093531 w 1093531"/>
              <a:gd name="connsiteY3" fmla="*/ 106557 h 106672"/>
              <a:gd name="connsiteX0" fmla="*/ 0 w 1093531"/>
              <a:gd name="connsiteY0" fmla="*/ 131544 h 132170"/>
              <a:gd name="connsiteX1" fmla="*/ 691529 w 1093531"/>
              <a:gd name="connsiteY1" fmla="*/ 64891 h 132170"/>
              <a:gd name="connsiteX2" fmla="*/ 293691 w 1093531"/>
              <a:gd name="connsiteY2" fmla="*/ 33646 h 132170"/>
              <a:gd name="connsiteX3" fmla="*/ 1093531 w 1093531"/>
              <a:gd name="connsiteY3" fmla="*/ 131544 h 132170"/>
              <a:gd name="connsiteX0" fmla="*/ 0 w 1093531"/>
              <a:gd name="connsiteY0" fmla="*/ 136160 h 136786"/>
              <a:gd name="connsiteX1" fmla="*/ 691529 w 1093531"/>
              <a:gd name="connsiteY1" fmla="*/ 69507 h 136786"/>
              <a:gd name="connsiteX2" fmla="*/ 293691 w 1093531"/>
              <a:gd name="connsiteY2" fmla="*/ 38262 h 136786"/>
              <a:gd name="connsiteX3" fmla="*/ 1093531 w 1093531"/>
              <a:gd name="connsiteY3" fmla="*/ 136160 h 13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3531" h="136786">
                <a:moveTo>
                  <a:pt x="0" y="136160"/>
                </a:moveTo>
                <a:cubicBezTo>
                  <a:pt x="277722" y="136160"/>
                  <a:pt x="690487" y="142062"/>
                  <a:pt x="691529" y="69507"/>
                </a:cubicBezTo>
                <a:cubicBezTo>
                  <a:pt x="692270" y="17916"/>
                  <a:pt x="292086" y="-40049"/>
                  <a:pt x="293691" y="38262"/>
                </a:cubicBezTo>
                <a:cubicBezTo>
                  <a:pt x="295797" y="141026"/>
                  <a:pt x="735963" y="138243"/>
                  <a:pt x="1093531" y="13616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852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Using </a:t>
            </a:r>
            <a:r>
              <a:rPr kumimoji="1" lang="en-US" altLang="ja-JP" dirty="0"/>
              <a:t>ECON-D and ECON-T ASICs?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916820"/>
            <a:ext cx="9937104" cy="562298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1001419" y="6531852"/>
            <a:ext cx="107291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hlinkClick r:id="rId3"/>
              </a:rPr>
              <a:t>https://indico.cern.ch/event/818783/contributions/3598486/attachments/1950405/3237629/HGCAL-CHEF19-FS.pdf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179577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942" y="1667183"/>
            <a:ext cx="6670903" cy="4498121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9117195" y="1538527"/>
            <a:ext cx="2124236" cy="7560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ECON-D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2901" y="1217396"/>
            <a:ext cx="11143975" cy="5507502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Basic use case by CMS: 12 </a:t>
            </a:r>
            <a:r>
              <a:rPr kumimoji="1" lang="en-US" altLang="ja-JP" dirty="0" err="1"/>
              <a:t>eRX</a:t>
            </a:r>
            <a:r>
              <a:rPr kumimoji="1" lang="en-US" altLang="ja-JP" dirty="0"/>
              <a:t> </a:t>
            </a:r>
            <a:r>
              <a:rPr lang="en-US" altLang="ja-JP" dirty="0">
                <a:sym typeface="Wingdings" panose="05000000000000000000" pitchFamily="2" charset="2"/>
              </a:rPr>
              <a:t></a:t>
            </a:r>
            <a:r>
              <a:rPr kumimoji="1" lang="en-US" altLang="ja-JP" dirty="0"/>
              <a:t> 6 </a:t>
            </a:r>
            <a:r>
              <a:rPr kumimoji="1" lang="en-US" altLang="ja-JP" dirty="0" err="1"/>
              <a:t>eTX</a:t>
            </a:r>
            <a:r>
              <a:rPr kumimoji="1" lang="en-US" altLang="ja-JP" dirty="0"/>
              <a:t> </a:t>
            </a:r>
            <a:r>
              <a:rPr kumimoji="1" lang="en-US" altLang="ja-JP" dirty="0">
                <a:sym typeface="Wingdings" panose="05000000000000000000" pitchFamily="2" charset="2"/>
              </a:rPr>
              <a:t> 1 </a:t>
            </a:r>
            <a:r>
              <a:rPr kumimoji="1" lang="en-US" altLang="ja-JP" dirty="0" err="1">
                <a:sym typeface="Wingdings" panose="05000000000000000000" pitchFamily="2" charset="2"/>
              </a:rPr>
              <a:t>LpGBT</a:t>
            </a:r>
            <a:endParaRPr lang="en-US" altLang="ja-JP" dirty="0"/>
          </a:p>
          <a:p>
            <a:r>
              <a:rPr lang="en-US" altLang="ja-JP" b="1" dirty="0"/>
              <a:t>However, it is also possible to enable/disable individual </a:t>
            </a:r>
            <a:r>
              <a:rPr lang="en-US" altLang="ja-JP" b="1" dirty="0" err="1"/>
              <a:t>eTX</a:t>
            </a:r>
            <a:r>
              <a:rPr lang="en-US" altLang="ja-JP" b="1" dirty="0"/>
              <a:t> according to data amount</a:t>
            </a:r>
          </a:p>
          <a:p>
            <a:pPr lvl="1"/>
            <a:r>
              <a:rPr lang="en-US" altLang="ja-JP" dirty="0"/>
              <a:t>Using two </a:t>
            </a:r>
            <a:r>
              <a:rPr lang="en-US" altLang="ja-JP" dirty="0" err="1"/>
              <a:t>eTX</a:t>
            </a:r>
            <a:r>
              <a:rPr lang="en-US" altLang="ja-JP" dirty="0"/>
              <a:t> is </a:t>
            </a:r>
            <a:r>
              <a:rPr lang="en-US" altLang="ja-JP" dirty="0" err="1"/>
              <a:t>is</a:t>
            </a:r>
            <a:r>
              <a:rPr lang="en-US" altLang="ja-JP" dirty="0"/>
              <a:t> safe (keep one as option)</a:t>
            </a:r>
          </a:p>
          <a:p>
            <a:pPr lvl="2"/>
            <a:r>
              <a:rPr lang="en-US" altLang="ja-JP" dirty="0" err="1"/>
              <a:t>eLink</a:t>
            </a:r>
            <a:r>
              <a:rPr lang="en-US" altLang="ja-JP" dirty="0"/>
              <a:t> reduction factor is</a:t>
            </a:r>
            <a:br>
              <a:rPr lang="en-US" altLang="ja-JP" dirty="0"/>
            </a:br>
            <a:r>
              <a:rPr lang="en-US" altLang="ja-JP" dirty="0"/>
              <a:t>12</a:t>
            </a:r>
            <a:r>
              <a:rPr lang="en-US" altLang="ja-JP" dirty="0">
                <a:sym typeface="Wingdings" panose="05000000000000000000" pitchFamily="2" charset="2"/>
              </a:rPr>
              <a:t>2(6) or 102(5)</a:t>
            </a:r>
            <a:br>
              <a:rPr lang="en-US" altLang="ja-JP" dirty="0">
                <a:sym typeface="Wingdings" panose="05000000000000000000" pitchFamily="2" charset="2"/>
              </a:rPr>
            </a:br>
            <a:r>
              <a:rPr lang="en-US" altLang="ja-JP" dirty="0">
                <a:sym typeface="Wingdings" panose="05000000000000000000" pitchFamily="2" charset="2"/>
              </a:rPr>
              <a:t>depending on our layout</a:t>
            </a:r>
            <a:endParaRPr lang="en-US" altLang="ja-JP" dirty="0"/>
          </a:p>
          <a:p>
            <a:pPr lvl="1"/>
            <a:r>
              <a:rPr kumimoji="1" lang="en-US" altLang="ja-JP" dirty="0"/>
              <a:t>Necessary number of </a:t>
            </a:r>
            <a:r>
              <a:rPr kumimoji="1" lang="en-US" altLang="ja-JP" dirty="0" err="1"/>
              <a:t>lpGBT</a:t>
            </a:r>
            <a:r>
              <a:rPr kumimoji="1" lang="en-US" altLang="ja-JP" dirty="0"/>
              <a:t> is</a:t>
            </a:r>
            <a:br>
              <a:rPr kumimoji="1" lang="en-US" altLang="ja-JP" dirty="0"/>
            </a:br>
            <a:r>
              <a:rPr kumimoji="1" lang="en-US" altLang="ja-JP" dirty="0"/>
              <a:t>either 3960/</a:t>
            </a:r>
            <a:r>
              <a:rPr lang="en-US" altLang="ja-JP" dirty="0"/>
              <a:t>5</a:t>
            </a:r>
            <a:r>
              <a:rPr kumimoji="1" lang="en-US" altLang="ja-JP" dirty="0"/>
              <a:t>/6=132 (6 CRU)</a:t>
            </a:r>
            <a:br>
              <a:rPr lang="en-US" altLang="ja-JP" dirty="0"/>
            </a:br>
            <a:r>
              <a:rPr lang="en-US" altLang="ja-JP" dirty="0"/>
              <a:t>or       3960/6/6=110 (5 CRU)</a:t>
            </a:r>
            <a:endParaRPr kumimoji="1" lang="en-US" altLang="ja-JP" dirty="0"/>
          </a:p>
          <a:p>
            <a:r>
              <a:rPr kumimoji="1" lang="en-US" altLang="ja-JP" dirty="0"/>
              <a:t>Data reduction by</a:t>
            </a:r>
          </a:p>
          <a:p>
            <a:pPr lvl="1"/>
            <a:r>
              <a:rPr lang="en-US" altLang="ja-JP" dirty="0"/>
              <a:t>zero suppression (auto-corrected</a:t>
            </a:r>
            <a:br>
              <a:rPr lang="en-US" altLang="ja-JP" dirty="0"/>
            </a:br>
            <a:r>
              <a:rPr lang="en-US" altLang="ja-JP" dirty="0"/>
              <a:t>threshold)</a:t>
            </a:r>
          </a:p>
          <a:p>
            <a:r>
              <a:rPr kumimoji="1" lang="en-US" altLang="ja-JP" dirty="0"/>
              <a:t>All configuration through by GBT SCA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11366876" y="4483743"/>
            <a:ext cx="731404" cy="1224136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375501" y="5748997"/>
            <a:ext cx="1769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rgbClr val="00B050"/>
                </a:solidFill>
              </a:rPr>
              <a:t>use only one or two </a:t>
            </a:r>
            <a:r>
              <a:rPr kumimoji="1" lang="en-US" altLang="ja-JP" b="1" dirty="0">
                <a:solidFill>
                  <a:srgbClr val="00B050"/>
                </a:solidFill>
              </a:rPr>
              <a:t>For </a:t>
            </a:r>
            <a:r>
              <a:rPr lang="en-US" altLang="ja-JP" b="1" dirty="0" err="1">
                <a:solidFill>
                  <a:srgbClr val="00B050"/>
                </a:solidFill>
              </a:rPr>
              <a:t>FoCAl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11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64A678-8172-46FA-AE1C-9BDAE2B00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Possible readout scheme with ECON-D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2C636F-1A9D-44C2-90AC-3AE17AE4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769" y="1206205"/>
            <a:ext cx="10515600" cy="2834863"/>
          </a:xfrm>
        </p:spPr>
        <p:txBody>
          <a:bodyPr/>
          <a:lstStyle/>
          <a:p>
            <a:r>
              <a:rPr kumimoji="1" lang="en-US" altLang="ja-JP" dirty="0"/>
              <a:t>To use full channels, 12 channels (6 HGCROC) is into one ECON-D is the best</a:t>
            </a:r>
          </a:p>
          <a:p>
            <a:pPr lvl="1"/>
            <a:r>
              <a:rPr lang="en-US" altLang="ja-JP" dirty="0"/>
              <a:t>since we have 18 layers, 3 layers x 6 groups is the best</a:t>
            </a:r>
          </a:p>
          <a:p>
            <a:pPr lvl="1"/>
            <a:r>
              <a:rPr kumimoji="1" lang="en-US" altLang="ja-JP" dirty="0"/>
              <a:t>but routing in Z direction is maybe not trivial</a:t>
            </a:r>
          </a:p>
          <a:p>
            <a:pPr lvl="1"/>
            <a:endParaRPr lang="en-US" altLang="ja-JP" dirty="0"/>
          </a:p>
          <a:p>
            <a:r>
              <a:rPr kumimoji="1" lang="en-US" altLang="ja-JP" dirty="0"/>
              <a:t>Maybe the most natural is one layer for one ECON-D</a:t>
            </a:r>
            <a:endParaRPr lang="en-US" altLang="ja-JP" dirty="0"/>
          </a:p>
          <a:p>
            <a:pPr lvl="1"/>
            <a:endParaRPr kumimoji="1" lang="en-US" altLang="ja-JP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558E60C-334C-4912-9007-B4A4AA94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6018363-C6E7-4C9D-895D-5A1544F30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B598B947-1173-4980-979F-47C4710E6CC0}"/>
              </a:ext>
            </a:extLst>
          </p:cNvPr>
          <p:cNvGrpSpPr/>
          <p:nvPr/>
        </p:nvGrpSpPr>
        <p:grpSpPr>
          <a:xfrm>
            <a:off x="9843737" y="1690393"/>
            <a:ext cx="2052228" cy="2277171"/>
            <a:chOff x="10104634" y="1295845"/>
            <a:chExt cx="1499978" cy="1727204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E0BD7BD-4421-4FFB-8DD0-727B912FA65C}"/>
                </a:ext>
              </a:extLst>
            </p:cNvPr>
            <p:cNvGrpSpPr/>
            <p:nvPr/>
          </p:nvGrpSpPr>
          <p:grpSpPr>
            <a:xfrm>
              <a:off x="10104634" y="1299345"/>
              <a:ext cx="1499978" cy="1718961"/>
              <a:chOff x="857418" y="3312707"/>
              <a:chExt cx="1216152" cy="3210192"/>
            </a:xfrm>
          </p:grpSpPr>
          <p:sp>
            <p:nvSpPr>
              <p:cNvPr id="7" name="平行四辺形 6">
                <a:extLst>
                  <a:ext uri="{FF2B5EF4-FFF2-40B4-BE49-F238E27FC236}">
                    <a16:creationId xmlns:a16="http://schemas.microsoft.com/office/drawing/2014/main" id="{13B2E5BA-F7A3-45F3-8576-4B87A6223E78}"/>
                  </a:ext>
                </a:extLst>
              </p:cNvPr>
              <p:cNvSpPr/>
              <p:nvPr/>
            </p:nvSpPr>
            <p:spPr>
              <a:xfrm>
                <a:off x="857418" y="6270871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平行四辺形 7">
                <a:extLst>
                  <a:ext uri="{FF2B5EF4-FFF2-40B4-BE49-F238E27FC236}">
                    <a16:creationId xmlns:a16="http://schemas.microsoft.com/office/drawing/2014/main" id="{52C7A756-92E0-4441-880B-3E6D0DAA5C2E}"/>
                  </a:ext>
                </a:extLst>
              </p:cNvPr>
              <p:cNvSpPr/>
              <p:nvPr/>
            </p:nvSpPr>
            <p:spPr>
              <a:xfrm>
                <a:off x="857418" y="6115181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" name="平行四辺形 8">
                <a:extLst>
                  <a:ext uri="{FF2B5EF4-FFF2-40B4-BE49-F238E27FC236}">
                    <a16:creationId xmlns:a16="http://schemas.microsoft.com/office/drawing/2014/main" id="{A5345149-BE8D-4CD5-8BC3-C8970954DEA1}"/>
                  </a:ext>
                </a:extLst>
              </p:cNvPr>
              <p:cNvSpPr/>
              <p:nvPr/>
            </p:nvSpPr>
            <p:spPr>
              <a:xfrm>
                <a:off x="857418" y="5959488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平行四辺形 9">
                <a:extLst>
                  <a:ext uri="{FF2B5EF4-FFF2-40B4-BE49-F238E27FC236}">
                    <a16:creationId xmlns:a16="http://schemas.microsoft.com/office/drawing/2014/main" id="{6F8BFBD0-52BF-4E90-B4AC-DA0B7346A3EF}"/>
                  </a:ext>
                </a:extLst>
              </p:cNvPr>
              <p:cNvSpPr/>
              <p:nvPr/>
            </p:nvSpPr>
            <p:spPr>
              <a:xfrm>
                <a:off x="857418" y="5803795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平行四辺形 10">
                <a:extLst>
                  <a:ext uri="{FF2B5EF4-FFF2-40B4-BE49-F238E27FC236}">
                    <a16:creationId xmlns:a16="http://schemas.microsoft.com/office/drawing/2014/main" id="{C00214CB-D145-41E6-8E22-ABF76CC97FE3}"/>
                  </a:ext>
                </a:extLst>
              </p:cNvPr>
              <p:cNvSpPr/>
              <p:nvPr/>
            </p:nvSpPr>
            <p:spPr>
              <a:xfrm>
                <a:off x="857418" y="5648102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平行四辺形 11">
                <a:extLst>
                  <a:ext uri="{FF2B5EF4-FFF2-40B4-BE49-F238E27FC236}">
                    <a16:creationId xmlns:a16="http://schemas.microsoft.com/office/drawing/2014/main" id="{6AF359D4-9F7C-48E0-98B6-E4434EB88B31}"/>
                  </a:ext>
                </a:extLst>
              </p:cNvPr>
              <p:cNvSpPr/>
              <p:nvPr/>
            </p:nvSpPr>
            <p:spPr>
              <a:xfrm>
                <a:off x="857418" y="5492409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平行四辺形 12">
                <a:extLst>
                  <a:ext uri="{FF2B5EF4-FFF2-40B4-BE49-F238E27FC236}">
                    <a16:creationId xmlns:a16="http://schemas.microsoft.com/office/drawing/2014/main" id="{28DEC9FD-920C-4B72-98C2-55C1878C25AB}"/>
                  </a:ext>
                </a:extLst>
              </p:cNvPr>
              <p:cNvSpPr/>
              <p:nvPr/>
            </p:nvSpPr>
            <p:spPr>
              <a:xfrm>
                <a:off x="857418" y="5336716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平行四辺形 13">
                <a:extLst>
                  <a:ext uri="{FF2B5EF4-FFF2-40B4-BE49-F238E27FC236}">
                    <a16:creationId xmlns:a16="http://schemas.microsoft.com/office/drawing/2014/main" id="{10F0112A-2F5C-444B-A7CF-475DEBA1ED15}"/>
                  </a:ext>
                </a:extLst>
              </p:cNvPr>
              <p:cNvSpPr/>
              <p:nvPr/>
            </p:nvSpPr>
            <p:spPr>
              <a:xfrm>
                <a:off x="857418" y="5181023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" name="平行四辺形 14">
                <a:extLst>
                  <a:ext uri="{FF2B5EF4-FFF2-40B4-BE49-F238E27FC236}">
                    <a16:creationId xmlns:a16="http://schemas.microsoft.com/office/drawing/2014/main" id="{A59D6C7D-4E46-4706-A27C-13A970A0D34F}"/>
                  </a:ext>
                </a:extLst>
              </p:cNvPr>
              <p:cNvSpPr/>
              <p:nvPr/>
            </p:nvSpPr>
            <p:spPr>
              <a:xfrm>
                <a:off x="857418" y="5025330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" name="平行四辺形 15">
                <a:extLst>
                  <a:ext uri="{FF2B5EF4-FFF2-40B4-BE49-F238E27FC236}">
                    <a16:creationId xmlns:a16="http://schemas.microsoft.com/office/drawing/2014/main" id="{98A26478-9DFD-4178-B910-8605ACEB5985}"/>
                  </a:ext>
                </a:extLst>
              </p:cNvPr>
              <p:cNvSpPr/>
              <p:nvPr/>
            </p:nvSpPr>
            <p:spPr>
              <a:xfrm>
                <a:off x="857418" y="4869637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平行四辺形 16">
                <a:extLst>
                  <a:ext uri="{FF2B5EF4-FFF2-40B4-BE49-F238E27FC236}">
                    <a16:creationId xmlns:a16="http://schemas.microsoft.com/office/drawing/2014/main" id="{9D8163CB-4010-4B26-A686-3AEA06E665FD}"/>
                  </a:ext>
                </a:extLst>
              </p:cNvPr>
              <p:cNvSpPr/>
              <p:nvPr/>
            </p:nvSpPr>
            <p:spPr>
              <a:xfrm>
                <a:off x="857418" y="4713944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平行四辺形 17">
                <a:extLst>
                  <a:ext uri="{FF2B5EF4-FFF2-40B4-BE49-F238E27FC236}">
                    <a16:creationId xmlns:a16="http://schemas.microsoft.com/office/drawing/2014/main" id="{AB403D57-0408-4285-97FA-8345C964FCD7}"/>
                  </a:ext>
                </a:extLst>
              </p:cNvPr>
              <p:cNvSpPr/>
              <p:nvPr/>
            </p:nvSpPr>
            <p:spPr>
              <a:xfrm>
                <a:off x="857418" y="4558251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平行四辺形 18">
                <a:extLst>
                  <a:ext uri="{FF2B5EF4-FFF2-40B4-BE49-F238E27FC236}">
                    <a16:creationId xmlns:a16="http://schemas.microsoft.com/office/drawing/2014/main" id="{A591D759-7284-43CA-8668-9D549FC9F354}"/>
                  </a:ext>
                </a:extLst>
              </p:cNvPr>
              <p:cNvSpPr/>
              <p:nvPr/>
            </p:nvSpPr>
            <p:spPr>
              <a:xfrm>
                <a:off x="857418" y="4402558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平行四辺形 19">
                <a:extLst>
                  <a:ext uri="{FF2B5EF4-FFF2-40B4-BE49-F238E27FC236}">
                    <a16:creationId xmlns:a16="http://schemas.microsoft.com/office/drawing/2014/main" id="{C6DE4A38-E4AA-4D3B-B57C-A246E55F7AFE}"/>
                  </a:ext>
                </a:extLst>
              </p:cNvPr>
              <p:cNvSpPr/>
              <p:nvPr/>
            </p:nvSpPr>
            <p:spPr>
              <a:xfrm>
                <a:off x="857418" y="4246865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平行四辺形 20">
                <a:extLst>
                  <a:ext uri="{FF2B5EF4-FFF2-40B4-BE49-F238E27FC236}">
                    <a16:creationId xmlns:a16="http://schemas.microsoft.com/office/drawing/2014/main" id="{C3FD63A8-5C8B-4CFA-8F2C-2C09E46794EA}"/>
                  </a:ext>
                </a:extLst>
              </p:cNvPr>
              <p:cNvSpPr/>
              <p:nvPr/>
            </p:nvSpPr>
            <p:spPr>
              <a:xfrm>
                <a:off x="857418" y="4091172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平行四辺形 21">
                <a:extLst>
                  <a:ext uri="{FF2B5EF4-FFF2-40B4-BE49-F238E27FC236}">
                    <a16:creationId xmlns:a16="http://schemas.microsoft.com/office/drawing/2014/main" id="{EFFE797F-F242-4B77-A9FC-375AD48E1DB0}"/>
                  </a:ext>
                </a:extLst>
              </p:cNvPr>
              <p:cNvSpPr/>
              <p:nvPr/>
            </p:nvSpPr>
            <p:spPr>
              <a:xfrm>
                <a:off x="857418" y="3935479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平行四辺形 22">
                <a:extLst>
                  <a:ext uri="{FF2B5EF4-FFF2-40B4-BE49-F238E27FC236}">
                    <a16:creationId xmlns:a16="http://schemas.microsoft.com/office/drawing/2014/main" id="{65944ECD-39E3-4A13-877E-B72E96FEF7BA}"/>
                  </a:ext>
                </a:extLst>
              </p:cNvPr>
              <p:cNvSpPr/>
              <p:nvPr/>
            </p:nvSpPr>
            <p:spPr>
              <a:xfrm>
                <a:off x="857418" y="3779786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平行四辺形 23">
                <a:extLst>
                  <a:ext uri="{FF2B5EF4-FFF2-40B4-BE49-F238E27FC236}">
                    <a16:creationId xmlns:a16="http://schemas.microsoft.com/office/drawing/2014/main" id="{5FE7E958-990E-4B4A-91C3-1DD4B8DF7376}"/>
                  </a:ext>
                </a:extLst>
              </p:cNvPr>
              <p:cNvSpPr/>
              <p:nvPr/>
            </p:nvSpPr>
            <p:spPr>
              <a:xfrm>
                <a:off x="857418" y="3624093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平行四辺形 24">
                <a:extLst>
                  <a:ext uri="{FF2B5EF4-FFF2-40B4-BE49-F238E27FC236}">
                    <a16:creationId xmlns:a16="http://schemas.microsoft.com/office/drawing/2014/main" id="{3015D55E-70DB-4F02-AE0E-5CF240C1BAFF}"/>
                  </a:ext>
                </a:extLst>
              </p:cNvPr>
              <p:cNvSpPr/>
              <p:nvPr/>
            </p:nvSpPr>
            <p:spPr>
              <a:xfrm>
                <a:off x="857418" y="3468400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平行四辺形 25">
                <a:extLst>
                  <a:ext uri="{FF2B5EF4-FFF2-40B4-BE49-F238E27FC236}">
                    <a16:creationId xmlns:a16="http://schemas.microsoft.com/office/drawing/2014/main" id="{DD436241-4351-4F45-8D1B-49B77C3AA2B1}"/>
                  </a:ext>
                </a:extLst>
              </p:cNvPr>
              <p:cNvSpPr/>
              <p:nvPr/>
            </p:nvSpPr>
            <p:spPr>
              <a:xfrm>
                <a:off x="857418" y="3312707"/>
                <a:ext cx="1216152" cy="252028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7" name="四角形: 角を丸くする 26">
              <a:extLst>
                <a:ext uri="{FF2B5EF4-FFF2-40B4-BE49-F238E27FC236}">
                  <a16:creationId xmlns:a16="http://schemas.microsoft.com/office/drawing/2014/main" id="{55DDD2B8-AC0F-4813-BEB0-5B176209BBB6}"/>
                </a:ext>
              </a:extLst>
            </p:cNvPr>
            <p:cNvSpPr/>
            <p:nvPr/>
          </p:nvSpPr>
          <p:spPr>
            <a:xfrm>
              <a:off x="10164452" y="1295846"/>
              <a:ext cx="200838" cy="587082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4E362741-0912-4074-8996-4C5134703D62}"/>
                </a:ext>
              </a:extLst>
            </p:cNvPr>
            <p:cNvSpPr/>
            <p:nvPr/>
          </p:nvSpPr>
          <p:spPr>
            <a:xfrm>
              <a:off x="10164452" y="1961379"/>
              <a:ext cx="200838" cy="505132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四角形: 角を丸くする 30">
              <a:extLst>
                <a:ext uri="{FF2B5EF4-FFF2-40B4-BE49-F238E27FC236}">
                  <a16:creationId xmlns:a16="http://schemas.microsoft.com/office/drawing/2014/main" id="{6F105843-63BF-4455-AC08-45B078D0C817}"/>
                </a:ext>
              </a:extLst>
            </p:cNvPr>
            <p:cNvSpPr/>
            <p:nvPr/>
          </p:nvSpPr>
          <p:spPr>
            <a:xfrm>
              <a:off x="10164452" y="2514935"/>
              <a:ext cx="200838" cy="505132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四角形: 角を丸くする 31">
              <a:extLst>
                <a:ext uri="{FF2B5EF4-FFF2-40B4-BE49-F238E27FC236}">
                  <a16:creationId xmlns:a16="http://schemas.microsoft.com/office/drawing/2014/main" id="{221E6DF2-0BEC-42F9-99E2-0211DAA4B598}"/>
                </a:ext>
              </a:extLst>
            </p:cNvPr>
            <p:cNvSpPr/>
            <p:nvPr/>
          </p:nvSpPr>
          <p:spPr>
            <a:xfrm>
              <a:off x="10446947" y="1295845"/>
              <a:ext cx="200838" cy="587082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四角形: 角を丸くする 32">
              <a:extLst>
                <a:ext uri="{FF2B5EF4-FFF2-40B4-BE49-F238E27FC236}">
                  <a16:creationId xmlns:a16="http://schemas.microsoft.com/office/drawing/2014/main" id="{DC0D81F9-FBF3-4451-BC43-3FD7514FAC58}"/>
                </a:ext>
              </a:extLst>
            </p:cNvPr>
            <p:cNvSpPr/>
            <p:nvPr/>
          </p:nvSpPr>
          <p:spPr>
            <a:xfrm>
              <a:off x="10446947" y="1961378"/>
              <a:ext cx="200838" cy="505132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D3A5AB8E-E749-4DB9-B719-9B1532D48E77}"/>
                </a:ext>
              </a:extLst>
            </p:cNvPr>
            <p:cNvSpPr/>
            <p:nvPr/>
          </p:nvSpPr>
          <p:spPr>
            <a:xfrm>
              <a:off x="10446947" y="2514934"/>
              <a:ext cx="200838" cy="505132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C36ABC32-8BE2-4785-B552-465E9C96E78C}"/>
                </a:ext>
              </a:extLst>
            </p:cNvPr>
            <p:cNvSpPr/>
            <p:nvPr/>
          </p:nvSpPr>
          <p:spPr>
            <a:xfrm>
              <a:off x="10750810" y="1295845"/>
              <a:ext cx="200838" cy="587082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793AB46F-2A2D-43AF-A777-FC61A624D75F}"/>
                </a:ext>
              </a:extLst>
            </p:cNvPr>
            <p:cNvSpPr/>
            <p:nvPr/>
          </p:nvSpPr>
          <p:spPr>
            <a:xfrm>
              <a:off x="10750810" y="1961378"/>
              <a:ext cx="200838" cy="505132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9F7DD66E-637D-4B32-B969-77B0AB155A1D}"/>
                </a:ext>
              </a:extLst>
            </p:cNvPr>
            <p:cNvSpPr/>
            <p:nvPr/>
          </p:nvSpPr>
          <p:spPr>
            <a:xfrm>
              <a:off x="10750810" y="2514934"/>
              <a:ext cx="200838" cy="505132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四角形: 角を丸くする 37">
              <a:extLst>
                <a:ext uri="{FF2B5EF4-FFF2-40B4-BE49-F238E27FC236}">
                  <a16:creationId xmlns:a16="http://schemas.microsoft.com/office/drawing/2014/main" id="{1D20C247-121E-4659-B0DC-D9A40A66B194}"/>
                </a:ext>
              </a:extLst>
            </p:cNvPr>
            <p:cNvSpPr/>
            <p:nvPr/>
          </p:nvSpPr>
          <p:spPr>
            <a:xfrm>
              <a:off x="11041288" y="1298828"/>
              <a:ext cx="200838" cy="587082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四角形: 角を丸くする 38">
              <a:extLst>
                <a:ext uri="{FF2B5EF4-FFF2-40B4-BE49-F238E27FC236}">
                  <a16:creationId xmlns:a16="http://schemas.microsoft.com/office/drawing/2014/main" id="{269A61B4-7869-463D-A863-BDED9A4843AF}"/>
                </a:ext>
              </a:extLst>
            </p:cNvPr>
            <p:cNvSpPr/>
            <p:nvPr/>
          </p:nvSpPr>
          <p:spPr>
            <a:xfrm>
              <a:off x="11041288" y="1964361"/>
              <a:ext cx="200838" cy="505132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四角形: 角を丸くする 39">
              <a:extLst>
                <a:ext uri="{FF2B5EF4-FFF2-40B4-BE49-F238E27FC236}">
                  <a16:creationId xmlns:a16="http://schemas.microsoft.com/office/drawing/2014/main" id="{CADA0160-98EB-441B-B647-E0CB8AE7CB46}"/>
                </a:ext>
              </a:extLst>
            </p:cNvPr>
            <p:cNvSpPr/>
            <p:nvPr/>
          </p:nvSpPr>
          <p:spPr>
            <a:xfrm>
              <a:off x="11041288" y="2517917"/>
              <a:ext cx="200838" cy="505132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四角形: 角を丸くする 40">
              <a:extLst>
                <a:ext uri="{FF2B5EF4-FFF2-40B4-BE49-F238E27FC236}">
                  <a16:creationId xmlns:a16="http://schemas.microsoft.com/office/drawing/2014/main" id="{670374ED-EAE7-40CE-B187-890D956D9601}"/>
                </a:ext>
              </a:extLst>
            </p:cNvPr>
            <p:cNvSpPr/>
            <p:nvPr/>
          </p:nvSpPr>
          <p:spPr>
            <a:xfrm>
              <a:off x="11331766" y="1295845"/>
              <a:ext cx="200838" cy="587082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四角形: 角を丸くする 41">
              <a:extLst>
                <a:ext uri="{FF2B5EF4-FFF2-40B4-BE49-F238E27FC236}">
                  <a16:creationId xmlns:a16="http://schemas.microsoft.com/office/drawing/2014/main" id="{4413E821-D1BE-4949-B971-E52473C5AC14}"/>
                </a:ext>
              </a:extLst>
            </p:cNvPr>
            <p:cNvSpPr/>
            <p:nvPr/>
          </p:nvSpPr>
          <p:spPr>
            <a:xfrm>
              <a:off x="11331766" y="1961378"/>
              <a:ext cx="200838" cy="505132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四角形: 角を丸くする 42">
              <a:extLst>
                <a:ext uri="{FF2B5EF4-FFF2-40B4-BE49-F238E27FC236}">
                  <a16:creationId xmlns:a16="http://schemas.microsoft.com/office/drawing/2014/main" id="{3CDD09EB-25BE-4CCF-BF86-86B731851581}"/>
                </a:ext>
              </a:extLst>
            </p:cNvPr>
            <p:cNvSpPr/>
            <p:nvPr/>
          </p:nvSpPr>
          <p:spPr>
            <a:xfrm>
              <a:off x="11331766" y="2514934"/>
              <a:ext cx="200838" cy="505132"/>
            </a:xfrm>
            <a:prstGeom prst="round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58423C06-4B33-486D-8A86-CE3947D2E003}"/>
              </a:ext>
            </a:extLst>
          </p:cNvPr>
          <p:cNvGrpSpPr/>
          <p:nvPr/>
        </p:nvGrpSpPr>
        <p:grpSpPr>
          <a:xfrm>
            <a:off x="670113" y="4045050"/>
            <a:ext cx="7262091" cy="525524"/>
            <a:chOff x="670113" y="4356015"/>
            <a:chExt cx="7262091" cy="525524"/>
          </a:xfrm>
        </p:grpSpPr>
        <p:sp>
          <p:nvSpPr>
            <p:cNvPr id="73" name="平行四辺形 72">
              <a:extLst>
                <a:ext uri="{FF2B5EF4-FFF2-40B4-BE49-F238E27FC236}">
                  <a16:creationId xmlns:a16="http://schemas.microsoft.com/office/drawing/2014/main" id="{03CF5972-66B6-4728-851C-B7FBED2620BD}"/>
                </a:ext>
              </a:extLst>
            </p:cNvPr>
            <p:cNvSpPr/>
            <p:nvPr/>
          </p:nvSpPr>
          <p:spPr>
            <a:xfrm>
              <a:off x="5796011" y="4356015"/>
              <a:ext cx="2136193" cy="516435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C706F08D-716E-4351-A247-E1BE7A0EE083}"/>
                </a:ext>
              </a:extLst>
            </p:cNvPr>
            <p:cNvGrpSpPr/>
            <p:nvPr/>
          </p:nvGrpSpPr>
          <p:grpSpPr>
            <a:xfrm>
              <a:off x="670113" y="4365104"/>
              <a:ext cx="4851324" cy="516435"/>
              <a:chOff x="8735421" y="1436401"/>
              <a:chExt cx="2124236" cy="226130"/>
            </a:xfrm>
          </p:grpSpPr>
          <p:sp>
            <p:nvSpPr>
              <p:cNvPr id="46" name="平行四辺形 45">
                <a:extLst>
                  <a:ext uri="{FF2B5EF4-FFF2-40B4-BE49-F238E27FC236}">
                    <a16:creationId xmlns:a16="http://schemas.microsoft.com/office/drawing/2014/main" id="{372D7781-F254-4ED4-AC4E-33DBAD764660}"/>
                  </a:ext>
                </a:extLst>
              </p:cNvPr>
              <p:cNvSpPr/>
              <p:nvPr/>
            </p:nvSpPr>
            <p:spPr>
              <a:xfrm>
                <a:off x="8735421" y="1436401"/>
                <a:ext cx="2124236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3ED43C99-5321-45EE-9752-52177F71C409}"/>
                  </a:ext>
                </a:extLst>
              </p:cNvPr>
              <p:cNvGrpSpPr/>
              <p:nvPr/>
            </p:nvGrpSpPr>
            <p:grpSpPr>
              <a:xfrm>
                <a:off x="8848291" y="1484784"/>
                <a:ext cx="1890210" cy="135814"/>
                <a:chOff x="551384" y="4609231"/>
                <a:chExt cx="2156691" cy="226130"/>
              </a:xfrm>
            </p:grpSpPr>
            <p:sp>
              <p:nvSpPr>
                <p:cNvPr id="48" name="平行四辺形 47">
                  <a:extLst>
                    <a:ext uri="{FF2B5EF4-FFF2-40B4-BE49-F238E27FC236}">
                      <a16:creationId xmlns:a16="http://schemas.microsoft.com/office/drawing/2014/main" id="{10B2C7C7-6FCA-44D9-9C00-C26135681DF8}"/>
                    </a:ext>
                  </a:extLst>
                </p:cNvPr>
                <p:cNvSpPr/>
                <p:nvPr/>
              </p:nvSpPr>
              <p:spPr>
                <a:xfrm>
                  <a:off x="551384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E7E6E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9" name="平行四辺形 48">
                  <a:extLst>
                    <a:ext uri="{FF2B5EF4-FFF2-40B4-BE49-F238E27FC236}">
                      <a16:creationId xmlns:a16="http://schemas.microsoft.com/office/drawing/2014/main" id="{9AAE9D60-29A1-472D-8D93-A6DEEC167005}"/>
                    </a:ext>
                  </a:extLst>
                </p:cNvPr>
                <p:cNvSpPr/>
                <p:nvPr/>
              </p:nvSpPr>
              <p:spPr>
                <a:xfrm>
                  <a:off x="946541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E7E6E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平行四辺形 49">
                  <a:extLst>
                    <a:ext uri="{FF2B5EF4-FFF2-40B4-BE49-F238E27FC236}">
                      <a16:creationId xmlns:a16="http://schemas.microsoft.com/office/drawing/2014/main" id="{DB9C6B64-C28A-400C-8257-05F2BD548C41}"/>
                    </a:ext>
                  </a:extLst>
                </p:cNvPr>
                <p:cNvSpPr/>
                <p:nvPr/>
              </p:nvSpPr>
              <p:spPr>
                <a:xfrm>
                  <a:off x="1341698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E7E6E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平行四辺形 50">
                  <a:extLst>
                    <a:ext uri="{FF2B5EF4-FFF2-40B4-BE49-F238E27FC236}">
                      <a16:creationId xmlns:a16="http://schemas.microsoft.com/office/drawing/2014/main" id="{37B32513-FAF1-4010-B862-9C0076009287}"/>
                    </a:ext>
                  </a:extLst>
                </p:cNvPr>
                <p:cNvSpPr/>
                <p:nvPr/>
              </p:nvSpPr>
              <p:spPr>
                <a:xfrm>
                  <a:off x="1736855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E7E6E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平行四辺形 51">
                  <a:extLst>
                    <a:ext uri="{FF2B5EF4-FFF2-40B4-BE49-F238E27FC236}">
                      <a16:creationId xmlns:a16="http://schemas.microsoft.com/office/drawing/2014/main" id="{980EB0E3-838F-44FE-B35C-AB11B62D4D19}"/>
                    </a:ext>
                  </a:extLst>
                </p:cNvPr>
                <p:cNvSpPr/>
                <p:nvPr/>
              </p:nvSpPr>
              <p:spPr>
                <a:xfrm>
                  <a:off x="2132011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CC51D5B6-21DF-4E15-8A45-47A1E99DD9D7}"/>
                </a:ext>
              </a:extLst>
            </p:cNvPr>
            <p:cNvCxnSpPr>
              <a:cxnSpLocks/>
            </p:cNvCxnSpPr>
            <p:nvPr/>
          </p:nvCxnSpPr>
          <p:spPr>
            <a:xfrm>
              <a:off x="1993411" y="4509120"/>
              <a:ext cx="452598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E71B6BB1-C71F-46B3-A69E-B5B5B4B75EB4}"/>
                </a:ext>
              </a:extLst>
            </p:cNvPr>
            <p:cNvCxnSpPr>
              <a:cxnSpLocks/>
            </p:cNvCxnSpPr>
            <p:nvPr/>
          </p:nvCxnSpPr>
          <p:spPr>
            <a:xfrm>
              <a:off x="1966257" y="4545124"/>
              <a:ext cx="455313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>
              <a:extLst>
                <a:ext uri="{FF2B5EF4-FFF2-40B4-BE49-F238E27FC236}">
                  <a16:creationId xmlns:a16="http://schemas.microsoft.com/office/drawing/2014/main" id="{2FEF3356-C373-4CB6-AFD7-F6CE92BCAD0C}"/>
                </a:ext>
              </a:extLst>
            </p:cNvPr>
            <p:cNvCxnSpPr>
              <a:cxnSpLocks/>
            </p:cNvCxnSpPr>
            <p:nvPr/>
          </p:nvCxnSpPr>
          <p:spPr>
            <a:xfrm>
              <a:off x="2722341" y="4581128"/>
              <a:ext cx="37970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D6F8D7A9-1651-49C6-B5B9-75A2560A8F7A}"/>
                </a:ext>
              </a:extLst>
            </p:cNvPr>
            <p:cNvCxnSpPr>
              <a:cxnSpLocks/>
            </p:cNvCxnSpPr>
            <p:nvPr/>
          </p:nvCxnSpPr>
          <p:spPr>
            <a:xfrm>
              <a:off x="2687723" y="4614233"/>
              <a:ext cx="383166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21022DA9-D831-4AEE-90E8-C0AC61C4315F}"/>
                </a:ext>
              </a:extLst>
            </p:cNvPr>
            <p:cNvCxnSpPr>
              <a:cxnSpLocks/>
            </p:cNvCxnSpPr>
            <p:nvPr/>
          </p:nvCxnSpPr>
          <p:spPr>
            <a:xfrm>
              <a:off x="3442421" y="4653136"/>
              <a:ext cx="307697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76181236-820C-4DB3-9C4D-895359167F73}"/>
                </a:ext>
              </a:extLst>
            </p:cNvPr>
            <p:cNvCxnSpPr>
              <a:cxnSpLocks/>
            </p:cNvCxnSpPr>
            <p:nvPr/>
          </p:nvCxnSpPr>
          <p:spPr>
            <a:xfrm>
              <a:off x="3406417" y="4689140"/>
              <a:ext cx="311297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F9AB6194-DE83-42BA-A3A1-225D1E16241B}"/>
                </a:ext>
              </a:extLst>
            </p:cNvPr>
            <p:cNvCxnSpPr>
              <a:cxnSpLocks/>
            </p:cNvCxnSpPr>
            <p:nvPr/>
          </p:nvCxnSpPr>
          <p:spPr>
            <a:xfrm>
              <a:off x="4162501" y="4725144"/>
              <a:ext cx="235689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D8261E64-36CB-4BE2-B676-FDBF0C1D5DFD}"/>
                </a:ext>
              </a:extLst>
            </p:cNvPr>
            <p:cNvCxnSpPr>
              <a:cxnSpLocks/>
            </p:cNvCxnSpPr>
            <p:nvPr/>
          </p:nvCxnSpPr>
          <p:spPr>
            <a:xfrm>
              <a:off x="4126497" y="4761148"/>
              <a:ext cx="239289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平行四辺形 70">
              <a:extLst>
                <a:ext uri="{FF2B5EF4-FFF2-40B4-BE49-F238E27FC236}">
                  <a16:creationId xmlns:a16="http://schemas.microsoft.com/office/drawing/2014/main" id="{649A7305-5A55-4A1E-A06A-D6591F2CC483}"/>
                </a:ext>
              </a:extLst>
            </p:cNvPr>
            <p:cNvSpPr/>
            <p:nvPr/>
          </p:nvSpPr>
          <p:spPr>
            <a:xfrm>
              <a:off x="6217439" y="4475601"/>
              <a:ext cx="1221426" cy="310172"/>
            </a:xfrm>
            <a:prstGeom prst="parallelogram">
              <a:avLst>
                <a:gd name="adj" fmla="val 101632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b="1" dirty="0">
                  <a:solidFill>
                    <a:schemeClr val="tx1"/>
                  </a:solidFill>
                </a:rPr>
                <a:t>ECON-D</a:t>
              </a:r>
              <a:endParaRPr kumimoji="1" lang="ja-JP" alt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E4AA834A-A355-4865-A6BD-761117055D8D}"/>
              </a:ext>
            </a:extLst>
          </p:cNvPr>
          <p:cNvSpPr txBox="1"/>
          <p:nvPr/>
        </p:nvSpPr>
        <p:spPr>
          <a:xfrm>
            <a:off x="10228721" y="3957036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un</a:t>
            </a:r>
            <a:r>
              <a:rPr kumimoji="1" lang="en-US" altLang="ja-JP" dirty="0"/>
              <a:t>realistic</a:t>
            </a:r>
            <a:endParaRPr kumimoji="1" lang="ja-JP" altLang="en-US" dirty="0"/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DFD7FEAD-245C-4642-800C-3944921D3286}"/>
              </a:ext>
            </a:extLst>
          </p:cNvPr>
          <p:cNvSpPr txBox="1"/>
          <p:nvPr/>
        </p:nvSpPr>
        <p:spPr>
          <a:xfrm>
            <a:off x="6485584" y="3811084"/>
            <a:ext cx="1050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/>
              <a:t>Aggregator2</a:t>
            </a:r>
            <a:endParaRPr kumimoji="1" lang="ja-JP" altLang="en-US" sz="1200" dirty="0"/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1B12A060-9A3B-4629-B316-A3556534251B}"/>
              </a:ext>
            </a:extLst>
          </p:cNvPr>
          <p:cNvGrpSpPr/>
          <p:nvPr/>
        </p:nvGrpSpPr>
        <p:grpSpPr>
          <a:xfrm>
            <a:off x="611778" y="4613439"/>
            <a:ext cx="7262091" cy="525524"/>
            <a:chOff x="670113" y="4356015"/>
            <a:chExt cx="7262091" cy="525524"/>
          </a:xfrm>
        </p:grpSpPr>
        <p:sp>
          <p:nvSpPr>
            <p:cNvPr id="115" name="平行四辺形 114">
              <a:extLst>
                <a:ext uri="{FF2B5EF4-FFF2-40B4-BE49-F238E27FC236}">
                  <a16:creationId xmlns:a16="http://schemas.microsoft.com/office/drawing/2014/main" id="{2C787A8F-6676-40A1-8731-7F74E93AA2EE}"/>
                </a:ext>
              </a:extLst>
            </p:cNvPr>
            <p:cNvSpPr/>
            <p:nvPr/>
          </p:nvSpPr>
          <p:spPr>
            <a:xfrm>
              <a:off x="5796011" y="4356015"/>
              <a:ext cx="2136193" cy="516435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6" name="グループ化 115">
              <a:extLst>
                <a:ext uri="{FF2B5EF4-FFF2-40B4-BE49-F238E27FC236}">
                  <a16:creationId xmlns:a16="http://schemas.microsoft.com/office/drawing/2014/main" id="{B7B4D8CE-770D-42EA-9AC1-9FBC3D187FC8}"/>
                </a:ext>
              </a:extLst>
            </p:cNvPr>
            <p:cNvGrpSpPr/>
            <p:nvPr/>
          </p:nvGrpSpPr>
          <p:grpSpPr>
            <a:xfrm>
              <a:off x="670113" y="4365104"/>
              <a:ext cx="4851324" cy="516435"/>
              <a:chOff x="8735421" y="1436401"/>
              <a:chExt cx="2124236" cy="226130"/>
            </a:xfrm>
          </p:grpSpPr>
          <p:sp>
            <p:nvSpPr>
              <p:cNvPr id="126" name="平行四辺形 125">
                <a:extLst>
                  <a:ext uri="{FF2B5EF4-FFF2-40B4-BE49-F238E27FC236}">
                    <a16:creationId xmlns:a16="http://schemas.microsoft.com/office/drawing/2014/main" id="{BA7BEE77-94EE-49AA-86CE-D98E8AF4DDD1}"/>
                  </a:ext>
                </a:extLst>
              </p:cNvPr>
              <p:cNvSpPr/>
              <p:nvPr/>
            </p:nvSpPr>
            <p:spPr>
              <a:xfrm>
                <a:off x="8735421" y="1436401"/>
                <a:ext cx="2124236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27" name="グループ化 126">
                <a:extLst>
                  <a:ext uri="{FF2B5EF4-FFF2-40B4-BE49-F238E27FC236}">
                    <a16:creationId xmlns:a16="http://schemas.microsoft.com/office/drawing/2014/main" id="{618A66F5-9246-4C8B-804E-4F7D0772D552}"/>
                  </a:ext>
                </a:extLst>
              </p:cNvPr>
              <p:cNvGrpSpPr/>
              <p:nvPr/>
            </p:nvGrpSpPr>
            <p:grpSpPr>
              <a:xfrm>
                <a:off x="8848291" y="1484784"/>
                <a:ext cx="1890210" cy="135814"/>
                <a:chOff x="551384" y="4609231"/>
                <a:chExt cx="2156691" cy="226130"/>
              </a:xfrm>
            </p:grpSpPr>
            <p:sp>
              <p:nvSpPr>
                <p:cNvPr id="128" name="平行四辺形 127">
                  <a:extLst>
                    <a:ext uri="{FF2B5EF4-FFF2-40B4-BE49-F238E27FC236}">
                      <a16:creationId xmlns:a16="http://schemas.microsoft.com/office/drawing/2014/main" id="{46A17862-841A-4F8E-8E5B-AB843434E73A}"/>
                    </a:ext>
                  </a:extLst>
                </p:cNvPr>
                <p:cNvSpPr/>
                <p:nvPr/>
              </p:nvSpPr>
              <p:spPr>
                <a:xfrm>
                  <a:off x="551384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E7E6E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29" name="平行四辺形 128">
                  <a:extLst>
                    <a:ext uri="{FF2B5EF4-FFF2-40B4-BE49-F238E27FC236}">
                      <a16:creationId xmlns:a16="http://schemas.microsoft.com/office/drawing/2014/main" id="{0233FB7B-1232-48E0-8509-3038EADDE9F4}"/>
                    </a:ext>
                  </a:extLst>
                </p:cNvPr>
                <p:cNvSpPr/>
                <p:nvPr/>
              </p:nvSpPr>
              <p:spPr>
                <a:xfrm>
                  <a:off x="946541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E7E6E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" name="平行四辺形 129">
                  <a:extLst>
                    <a:ext uri="{FF2B5EF4-FFF2-40B4-BE49-F238E27FC236}">
                      <a16:creationId xmlns:a16="http://schemas.microsoft.com/office/drawing/2014/main" id="{A5E5E6D3-9B0B-4CF1-89FE-BC20CCADC363}"/>
                    </a:ext>
                  </a:extLst>
                </p:cNvPr>
                <p:cNvSpPr/>
                <p:nvPr/>
              </p:nvSpPr>
              <p:spPr>
                <a:xfrm>
                  <a:off x="1341698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E7E6E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" name="平行四辺形 130">
                  <a:extLst>
                    <a:ext uri="{FF2B5EF4-FFF2-40B4-BE49-F238E27FC236}">
                      <a16:creationId xmlns:a16="http://schemas.microsoft.com/office/drawing/2014/main" id="{E420EBCA-B18E-4D16-A2E3-5B0F22AAE662}"/>
                    </a:ext>
                  </a:extLst>
                </p:cNvPr>
                <p:cNvSpPr/>
                <p:nvPr/>
              </p:nvSpPr>
              <p:spPr>
                <a:xfrm>
                  <a:off x="1736855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E7E6E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2" name="平行四辺形 131">
                  <a:extLst>
                    <a:ext uri="{FF2B5EF4-FFF2-40B4-BE49-F238E27FC236}">
                      <a16:creationId xmlns:a16="http://schemas.microsoft.com/office/drawing/2014/main" id="{3EEE4CD3-666A-4AA3-9623-55A755EC2A43}"/>
                    </a:ext>
                  </a:extLst>
                </p:cNvPr>
                <p:cNvSpPr/>
                <p:nvPr/>
              </p:nvSpPr>
              <p:spPr>
                <a:xfrm>
                  <a:off x="2132011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9B7FA05D-A283-4133-A80B-6440780E16A1}"/>
                </a:ext>
              </a:extLst>
            </p:cNvPr>
            <p:cNvCxnSpPr>
              <a:cxnSpLocks/>
            </p:cNvCxnSpPr>
            <p:nvPr/>
          </p:nvCxnSpPr>
          <p:spPr>
            <a:xfrm>
              <a:off x="1993411" y="4509120"/>
              <a:ext cx="452598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>
              <a:extLst>
                <a:ext uri="{FF2B5EF4-FFF2-40B4-BE49-F238E27FC236}">
                  <a16:creationId xmlns:a16="http://schemas.microsoft.com/office/drawing/2014/main" id="{C5D7C5A6-880E-41F8-A39E-C01E3C8E1859}"/>
                </a:ext>
              </a:extLst>
            </p:cNvPr>
            <p:cNvCxnSpPr>
              <a:cxnSpLocks/>
            </p:cNvCxnSpPr>
            <p:nvPr/>
          </p:nvCxnSpPr>
          <p:spPr>
            <a:xfrm>
              <a:off x="1966257" y="4545124"/>
              <a:ext cx="455313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線コネクタ 118">
              <a:extLst>
                <a:ext uri="{FF2B5EF4-FFF2-40B4-BE49-F238E27FC236}">
                  <a16:creationId xmlns:a16="http://schemas.microsoft.com/office/drawing/2014/main" id="{ED1D40D8-F9C7-458B-992D-CF5109004E4B}"/>
                </a:ext>
              </a:extLst>
            </p:cNvPr>
            <p:cNvCxnSpPr>
              <a:cxnSpLocks/>
            </p:cNvCxnSpPr>
            <p:nvPr/>
          </p:nvCxnSpPr>
          <p:spPr>
            <a:xfrm>
              <a:off x="2722341" y="4581128"/>
              <a:ext cx="37970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線コネクタ 119">
              <a:extLst>
                <a:ext uri="{FF2B5EF4-FFF2-40B4-BE49-F238E27FC236}">
                  <a16:creationId xmlns:a16="http://schemas.microsoft.com/office/drawing/2014/main" id="{384B15B8-DCDA-4875-BA37-B3998AAD0F62}"/>
                </a:ext>
              </a:extLst>
            </p:cNvPr>
            <p:cNvCxnSpPr>
              <a:cxnSpLocks/>
            </p:cNvCxnSpPr>
            <p:nvPr/>
          </p:nvCxnSpPr>
          <p:spPr>
            <a:xfrm>
              <a:off x="2687723" y="4614233"/>
              <a:ext cx="383166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線コネクタ 120">
              <a:extLst>
                <a:ext uri="{FF2B5EF4-FFF2-40B4-BE49-F238E27FC236}">
                  <a16:creationId xmlns:a16="http://schemas.microsoft.com/office/drawing/2014/main" id="{9DA306F0-3929-443F-9DA1-D07E3B6048D0}"/>
                </a:ext>
              </a:extLst>
            </p:cNvPr>
            <p:cNvCxnSpPr>
              <a:cxnSpLocks/>
            </p:cNvCxnSpPr>
            <p:nvPr/>
          </p:nvCxnSpPr>
          <p:spPr>
            <a:xfrm>
              <a:off x="3442421" y="4653136"/>
              <a:ext cx="307697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D5BDAD66-A784-45F9-9A56-86244E567B6E}"/>
                </a:ext>
              </a:extLst>
            </p:cNvPr>
            <p:cNvCxnSpPr>
              <a:cxnSpLocks/>
            </p:cNvCxnSpPr>
            <p:nvPr/>
          </p:nvCxnSpPr>
          <p:spPr>
            <a:xfrm>
              <a:off x="3406417" y="4689140"/>
              <a:ext cx="311297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045283B8-77E8-455C-8A52-46121F57621F}"/>
                </a:ext>
              </a:extLst>
            </p:cNvPr>
            <p:cNvCxnSpPr>
              <a:cxnSpLocks/>
            </p:cNvCxnSpPr>
            <p:nvPr/>
          </p:nvCxnSpPr>
          <p:spPr>
            <a:xfrm>
              <a:off x="4162501" y="4725144"/>
              <a:ext cx="235689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線コネクタ 123">
              <a:extLst>
                <a:ext uri="{FF2B5EF4-FFF2-40B4-BE49-F238E27FC236}">
                  <a16:creationId xmlns:a16="http://schemas.microsoft.com/office/drawing/2014/main" id="{99FE4385-CF75-4212-B918-005AD4AEE1E2}"/>
                </a:ext>
              </a:extLst>
            </p:cNvPr>
            <p:cNvCxnSpPr>
              <a:cxnSpLocks/>
            </p:cNvCxnSpPr>
            <p:nvPr/>
          </p:nvCxnSpPr>
          <p:spPr>
            <a:xfrm>
              <a:off x="4126497" y="4761148"/>
              <a:ext cx="239289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平行四辺形 124">
              <a:extLst>
                <a:ext uri="{FF2B5EF4-FFF2-40B4-BE49-F238E27FC236}">
                  <a16:creationId xmlns:a16="http://schemas.microsoft.com/office/drawing/2014/main" id="{9C278BD4-59F9-40FC-8961-EFE0485B1CDE}"/>
                </a:ext>
              </a:extLst>
            </p:cNvPr>
            <p:cNvSpPr/>
            <p:nvPr/>
          </p:nvSpPr>
          <p:spPr>
            <a:xfrm>
              <a:off x="6217439" y="4475601"/>
              <a:ext cx="1221426" cy="310172"/>
            </a:xfrm>
            <a:prstGeom prst="parallelogram">
              <a:avLst>
                <a:gd name="adj" fmla="val 101632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b="1" dirty="0">
                  <a:solidFill>
                    <a:schemeClr val="tx1"/>
                  </a:solidFill>
                </a:rPr>
                <a:t>ECON-D</a:t>
              </a:r>
              <a:endParaRPr kumimoji="1" lang="ja-JP" altLang="en-US" sz="1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97FC7BF1-9906-486B-8F5F-D26A5B6CE609}"/>
              </a:ext>
            </a:extLst>
          </p:cNvPr>
          <p:cNvGrpSpPr/>
          <p:nvPr/>
        </p:nvGrpSpPr>
        <p:grpSpPr>
          <a:xfrm>
            <a:off x="611778" y="5190917"/>
            <a:ext cx="7262091" cy="525524"/>
            <a:chOff x="670113" y="4356015"/>
            <a:chExt cx="7262091" cy="525524"/>
          </a:xfrm>
        </p:grpSpPr>
        <p:sp>
          <p:nvSpPr>
            <p:cNvPr id="134" name="平行四辺形 133">
              <a:extLst>
                <a:ext uri="{FF2B5EF4-FFF2-40B4-BE49-F238E27FC236}">
                  <a16:creationId xmlns:a16="http://schemas.microsoft.com/office/drawing/2014/main" id="{838AC098-FE0E-4D8F-BEF7-D382B822091E}"/>
                </a:ext>
              </a:extLst>
            </p:cNvPr>
            <p:cNvSpPr/>
            <p:nvPr/>
          </p:nvSpPr>
          <p:spPr>
            <a:xfrm>
              <a:off x="5796011" y="4356015"/>
              <a:ext cx="2136193" cy="516435"/>
            </a:xfrm>
            <a:prstGeom prst="parallelogram">
              <a:avLst>
                <a:gd name="adj" fmla="val 101632"/>
              </a:avLst>
            </a:prstGeom>
            <a:solidFill>
              <a:srgbClr val="0085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80539957-991D-489B-A29D-C6AD193468F4}"/>
                </a:ext>
              </a:extLst>
            </p:cNvPr>
            <p:cNvGrpSpPr/>
            <p:nvPr/>
          </p:nvGrpSpPr>
          <p:grpSpPr>
            <a:xfrm>
              <a:off x="670113" y="4365104"/>
              <a:ext cx="4851324" cy="516435"/>
              <a:chOff x="8735421" y="1436401"/>
              <a:chExt cx="2124236" cy="226130"/>
            </a:xfrm>
          </p:grpSpPr>
          <p:sp>
            <p:nvSpPr>
              <p:cNvPr id="145" name="平行四辺形 144">
                <a:extLst>
                  <a:ext uri="{FF2B5EF4-FFF2-40B4-BE49-F238E27FC236}">
                    <a16:creationId xmlns:a16="http://schemas.microsoft.com/office/drawing/2014/main" id="{03DF9E13-8374-4307-B622-1A00E9444358}"/>
                  </a:ext>
                </a:extLst>
              </p:cNvPr>
              <p:cNvSpPr/>
              <p:nvPr/>
            </p:nvSpPr>
            <p:spPr>
              <a:xfrm>
                <a:off x="8735421" y="1436401"/>
                <a:ext cx="2124236" cy="226130"/>
              </a:xfrm>
              <a:prstGeom prst="parallelogram">
                <a:avLst>
                  <a:gd name="adj" fmla="val 101632"/>
                </a:avLst>
              </a:prstGeom>
              <a:solidFill>
                <a:srgbClr val="008526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46" name="グループ化 145">
                <a:extLst>
                  <a:ext uri="{FF2B5EF4-FFF2-40B4-BE49-F238E27FC236}">
                    <a16:creationId xmlns:a16="http://schemas.microsoft.com/office/drawing/2014/main" id="{9D7B1985-0347-4959-813B-B411C2E362ED}"/>
                  </a:ext>
                </a:extLst>
              </p:cNvPr>
              <p:cNvGrpSpPr/>
              <p:nvPr/>
            </p:nvGrpSpPr>
            <p:grpSpPr>
              <a:xfrm>
                <a:off x="8848291" y="1484784"/>
                <a:ext cx="1890210" cy="135814"/>
                <a:chOff x="551384" y="4609231"/>
                <a:chExt cx="2156691" cy="226130"/>
              </a:xfrm>
            </p:grpSpPr>
            <p:sp>
              <p:nvSpPr>
                <p:cNvPr id="147" name="平行四辺形 146">
                  <a:extLst>
                    <a:ext uri="{FF2B5EF4-FFF2-40B4-BE49-F238E27FC236}">
                      <a16:creationId xmlns:a16="http://schemas.microsoft.com/office/drawing/2014/main" id="{74E5037C-EF50-4746-9627-1920F0CCE55A}"/>
                    </a:ext>
                  </a:extLst>
                </p:cNvPr>
                <p:cNvSpPr/>
                <p:nvPr/>
              </p:nvSpPr>
              <p:spPr>
                <a:xfrm>
                  <a:off x="551384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E7E6E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48" name="平行四辺形 147">
                  <a:extLst>
                    <a:ext uri="{FF2B5EF4-FFF2-40B4-BE49-F238E27FC236}">
                      <a16:creationId xmlns:a16="http://schemas.microsoft.com/office/drawing/2014/main" id="{5F65D5E1-19E9-4DD9-BA55-6349C7C9D2B1}"/>
                    </a:ext>
                  </a:extLst>
                </p:cNvPr>
                <p:cNvSpPr/>
                <p:nvPr/>
              </p:nvSpPr>
              <p:spPr>
                <a:xfrm>
                  <a:off x="946541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E7E6E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9" name="平行四辺形 148">
                  <a:extLst>
                    <a:ext uri="{FF2B5EF4-FFF2-40B4-BE49-F238E27FC236}">
                      <a16:creationId xmlns:a16="http://schemas.microsoft.com/office/drawing/2014/main" id="{75BE60EE-A492-46D1-A404-3150AB094C9B}"/>
                    </a:ext>
                  </a:extLst>
                </p:cNvPr>
                <p:cNvSpPr/>
                <p:nvPr/>
              </p:nvSpPr>
              <p:spPr>
                <a:xfrm>
                  <a:off x="1341698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E7E6E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0" name="平行四辺形 149">
                  <a:extLst>
                    <a:ext uri="{FF2B5EF4-FFF2-40B4-BE49-F238E27FC236}">
                      <a16:creationId xmlns:a16="http://schemas.microsoft.com/office/drawing/2014/main" id="{12468CC0-C48D-4BA6-A803-A0D1DC4EFEE5}"/>
                    </a:ext>
                  </a:extLst>
                </p:cNvPr>
                <p:cNvSpPr/>
                <p:nvPr/>
              </p:nvSpPr>
              <p:spPr>
                <a:xfrm>
                  <a:off x="1736855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rgbClr val="E7E6E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1" name="平行四辺形 150">
                  <a:extLst>
                    <a:ext uri="{FF2B5EF4-FFF2-40B4-BE49-F238E27FC236}">
                      <a16:creationId xmlns:a16="http://schemas.microsoft.com/office/drawing/2014/main" id="{EB0700DD-8F54-4D83-BDD9-7E96CAED3F9F}"/>
                    </a:ext>
                  </a:extLst>
                </p:cNvPr>
                <p:cNvSpPr/>
                <p:nvPr/>
              </p:nvSpPr>
              <p:spPr>
                <a:xfrm>
                  <a:off x="2132011" y="4609231"/>
                  <a:ext cx="576064" cy="226130"/>
                </a:xfrm>
                <a:prstGeom prst="parallelogram">
                  <a:avLst>
                    <a:gd name="adj" fmla="val 101632"/>
                  </a:avLst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cxnSp>
          <p:nvCxnSpPr>
            <p:cNvPr id="136" name="直線コネクタ 135">
              <a:extLst>
                <a:ext uri="{FF2B5EF4-FFF2-40B4-BE49-F238E27FC236}">
                  <a16:creationId xmlns:a16="http://schemas.microsoft.com/office/drawing/2014/main" id="{7ECBB592-4BF1-4DEC-958E-15264C00A802}"/>
                </a:ext>
              </a:extLst>
            </p:cNvPr>
            <p:cNvCxnSpPr>
              <a:cxnSpLocks/>
            </p:cNvCxnSpPr>
            <p:nvPr/>
          </p:nvCxnSpPr>
          <p:spPr>
            <a:xfrm>
              <a:off x="1993411" y="4509120"/>
              <a:ext cx="452598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>
              <a:extLst>
                <a:ext uri="{FF2B5EF4-FFF2-40B4-BE49-F238E27FC236}">
                  <a16:creationId xmlns:a16="http://schemas.microsoft.com/office/drawing/2014/main" id="{17C68B3F-024E-4EFD-8C27-4B36D4644360}"/>
                </a:ext>
              </a:extLst>
            </p:cNvPr>
            <p:cNvCxnSpPr>
              <a:cxnSpLocks/>
            </p:cNvCxnSpPr>
            <p:nvPr/>
          </p:nvCxnSpPr>
          <p:spPr>
            <a:xfrm>
              <a:off x="1966257" y="4545124"/>
              <a:ext cx="455313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線コネクタ 137">
              <a:extLst>
                <a:ext uri="{FF2B5EF4-FFF2-40B4-BE49-F238E27FC236}">
                  <a16:creationId xmlns:a16="http://schemas.microsoft.com/office/drawing/2014/main" id="{CF0BA417-790B-41ED-BA1F-3DF94C51C8B4}"/>
                </a:ext>
              </a:extLst>
            </p:cNvPr>
            <p:cNvCxnSpPr>
              <a:cxnSpLocks/>
            </p:cNvCxnSpPr>
            <p:nvPr/>
          </p:nvCxnSpPr>
          <p:spPr>
            <a:xfrm>
              <a:off x="2722341" y="4581128"/>
              <a:ext cx="379705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線コネクタ 138">
              <a:extLst>
                <a:ext uri="{FF2B5EF4-FFF2-40B4-BE49-F238E27FC236}">
                  <a16:creationId xmlns:a16="http://schemas.microsoft.com/office/drawing/2014/main" id="{128BE63F-2894-4F88-A31D-0B75AD114D75}"/>
                </a:ext>
              </a:extLst>
            </p:cNvPr>
            <p:cNvCxnSpPr>
              <a:cxnSpLocks/>
            </p:cNvCxnSpPr>
            <p:nvPr/>
          </p:nvCxnSpPr>
          <p:spPr>
            <a:xfrm>
              <a:off x="2687723" y="4614233"/>
              <a:ext cx="3831669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>
              <a:extLst>
                <a:ext uri="{FF2B5EF4-FFF2-40B4-BE49-F238E27FC236}">
                  <a16:creationId xmlns:a16="http://schemas.microsoft.com/office/drawing/2014/main" id="{2A025F27-5C9C-448D-81C6-F81F9A6672F2}"/>
                </a:ext>
              </a:extLst>
            </p:cNvPr>
            <p:cNvCxnSpPr>
              <a:cxnSpLocks/>
            </p:cNvCxnSpPr>
            <p:nvPr/>
          </p:nvCxnSpPr>
          <p:spPr>
            <a:xfrm>
              <a:off x="3442421" y="4653136"/>
              <a:ext cx="307697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直線コネクタ 140">
              <a:extLst>
                <a:ext uri="{FF2B5EF4-FFF2-40B4-BE49-F238E27FC236}">
                  <a16:creationId xmlns:a16="http://schemas.microsoft.com/office/drawing/2014/main" id="{945D320C-1EFF-4D9C-8077-5768757574AB}"/>
                </a:ext>
              </a:extLst>
            </p:cNvPr>
            <p:cNvCxnSpPr>
              <a:cxnSpLocks/>
            </p:cNvCxnSpPr>
            <p:nvPr/>
          </p:nvCxnSpPr>
          <p:spPr>
            <a:xfrm>
              <a:off x="3406417" y="4689140"/>
              <a:ext cx="311297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線コネクタ 141">
              <a:extLst>
                <a:ext uri="{FF2B5EF4-FFF2-40B4-BE49-F238E27FC236}">
                  <a16:creationId xmlns:a16="http://schemas.microsoft.com/office/drawing/2014/main" id="{9C72F15F-4A91-48F9-9C02-587691B94BA2}"/>
                </a:ext>
              </a:extLst>
            </p:cNvPr>
            <p:cNvCxnSpPr>
              <a:cxnSpLocks/>
            </p:cNvCxnSpPr>
            <p:nvPr/>
          </p:nvCxnSpPr>
          <p:spPr>
            <a:xfrm>
              <a:off x="4162501" y="4725144"/>
              <a:ext cx="235689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直線コネクタ 142">
              <a:extLst>
                <a:ext uri="{FF2B5EF4-FFF2-40B4-BE49-F238E27FC236}">
                  <a16:creationId xmlns:a16="http://schemas.microsoft.com/office/drawing/2014/main" id="{7A17C7FC-F9FA-4C3A-B87F-5D02657DBF46}"/>
                </a:ext>
              </a:extLst>
            </p:cNvPr>
            <p:cNvCxnSpPr>
              <a:cxnSpLocks/>
            </p:cNvCxnSpPr>
            <p:nvPr/>
          </p:nvCxnSpPr>
          <p:spPr>
            <a:xfrm>
              <a:off x="4126497" y="4761148"/>
              <a:ext cx="239289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平行四辺形 143">
              <a:extLst>
                <a:ext uri="{FF2B5EF4-FFF2-40B4-BE49-F238E27FC236}">
                  <a16:creationId xmlns:a16="http://schemas.microsoft.com/office/drawing/2014/main" id="{F0DEFCC4-12E6-47F8-A850-34EEF99B9709}"/>
                </a:ext>
              </a:extLst>
            </p:cNvPr>
            <p:cNvSpPr/>
            <p:nvPr/>
          </p:nvSpPr>
          <p:spPr>
            <a:xfrm>
              <a:off x="6217439" y="4475601"/>
              <a:ext cx="1221426" cy="310172"/>
            </a:xfrm>
            <a:prstGeom prst="parallelogram">
              <a:avLst>
                <a:gd name="adj" fmla="val 101632"/>
              </a:avLst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b="1" dirty="0">
                  <a:solidFill>
                    <a:schemeClr val="tx1"/>
                  </a:solidFill>
                </a:rPr>
                <a:t>ECON-D</a:t>
              </a:r>
              <a:endParaRPr kumimoji="1" lang="ja-JP" alt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2" name="平行四辺形 151">
            <a:extLst>
              <a:ext uri="{FF2B5EF4-FFF2-40B4-BE49-F238E27FC236}">
                <a16:creationId xmlns:a16="http://schemas.microsoft.com/office/drawing/2014/main" id="{BFC25FE8-4B79-47B8-8EFC-3824414508CB}"/>
              </a:ext>
            </a:extLst>
          </p:cNvPr>
          <p:cNvSpPr/>
          <p:nvPr/>
        </p:nvSpPr>
        <p:spPr>
          <a:xfrm>
            <a:off x="8023985" y="4604637"/>
            <a:ext cx="1928667" cy="919406"/>
          </a:xfrm>
          <a:prstGeom prst="parallelogram">
            <a:avLst>
              <a:gd name="adj" fmla="val 101632"/>
            </a:avLst>
          </a:prstGeom>
          <a:solidFill>
            <a:srgbClr val="00852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" name="平行四辺形 152">
            <a:extLst>
              <a:ext uri="{FF2B5EF4-FFF2-40B4-BE49-F238E27FC236}">
                <a16:creationId xmlns:a16="http://schemas.microsoft.com/office/drawing/2014/main" id="{5E2E7936-8424-41B0-99DD-2B28C1245DB1}"/>
              </a:ext>
            </a:extLst>
          </p:cNvPr>
          <p:cNvSpPr/>
          <p:nvPr/>
        </p:nvSpPr>
        <p:spPr>
          <a:xfrm>
            <a:off x="8613650" y="4970098"/>
            <a:ext cx="956001" cy="228403"/>
          </a:xfrm>
          <a:prstGeom prst="parallelogram">
            <a:avLst>
              <a:gd name="adj" fmla="val 101632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 err="1">
                <a:solidFill>
                  <a:schemeClr val="tx1"/>
                </a:solidFill>
              </a:rPr>
              <a:t>lpGBT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sp>
        <p:nvSpPr>
          <p:cNvPr id="155" name="フリーフォーム: 図形 154">
            <a:extLst>
              <a:ext uri="{FF2B5EF4-FFF2-40B4-BE49-F238E27FC236}">
                <a16:creationId xmlns:a16="http://schemas.microsoft.com/office/drawing/2014/main" id="{153A645A-EE32-49EF-A87B-B8E1FC9BB546}"/>
              </a:ext>
            </a:extLst>
          </p:cNvPr>
          <p:cNvSpPr/>
          <p:nvPr/>
        </p:nvSpPr>
        <p:spPr>
          <a:xfrm>
            <a:off x="7306463" y="4303267"/>
            <a:ext cx="1526183" cy="692223"/>
          </a:xfrm>
          <a:custGeom>
            <a:avLst/>
            <a:gdLst>
              <a:gd name="connsiteX0" fmla="*/ 0 w 1734015"/>
              <a:gd name="connsiteY0" fmla="*/ 0 h 301082"/>
              <a:gd name="connsiteX1" fmla="*/ 1734015 w 1734015"/>
              <a:gd name="connsiteY1" fmla="*/ 301082 h 301082"/>
              <a:gd name="connsiteX0" fmla="*/ 0 w 1734015"/>
              <a:gd name="connsiteY0" fmla="*/ 912 h 301994"/>
              <a:gd name="connsiteX1" fmla="*/ 1734015 w 1734015"/>
              <a:gd name="connsiteY1" fmla="*/ 301994 h 301994"/>
              <a:gd name="connsiteX0" fmla="*/ 0 w 1734015"/>
              <a:gd name="connsiteY0" fmla="*/ 628 h 301781"/>
              <a:gd name="connsiteX1" fmla="*/ 1734015 w 1734015"/>
              <a:gd name="connsiteY1" fmla="*/ 301710 h 30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4015" h="301781">
                <a:moveTo>
                  <a:pt x="0" y="628"/>
                </a:moveTo>
                <a:cubicBezTo>
                  <a:pt x="589157" y="-16099"/>
                  <a:pt x="999893" y="307285"/>
                  <a:pt x="1734015" y="30171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" name="フリーフォーム: 図形 155">
            <a:extLst>
              <a:ext uri="{FF2B5EF4-FFF2-40B4-BE49-F238E27FC236}">
                <a16:creationId xmlns:a16="http://schemas.microsoft.com/office/drawing/2014/main" id="{BCDE49BB-BA30-4E85-851B-E1C767388E5C}"/>
              </a:ext>
            </a:extLst>
          </p:cNvPr>
          <p:cNvSpPr/>
          <p:nvPr/>
        </p:nvSpPr>
        <p:spPr>
          <a:xfrm>
            <a:off x="7248128" y="4342171"/>
            <a:ext cx="1526183" cy="687833"/>
          </a:xfrm>
          <a:custGeom>
            <a:avLst/>
            <a:gdLst>
              <a:gd name="connsiteX0" fmla="*/ 0 w 1734015"/>
              <a:gd name="connsiteY0" fmla="*/ 0 h 301082"/>
              <a:gd name="connsiteX1" fmla="*/ 1734015 w 1734015"/>
              <a:gd name="connsiteY1" fmla="*/ 301082 h 301082"/>
              <a:gd name="connsiteX0" fmla="*/ 0 w 1734015"/>
              <a:gd name="connsiteY0" fmla="*/ 912 h 301994"/>
              <a:gd name="connsiteX1" fmla="*/ 1734015 w 1734015"/>
              <a:gd name="connsiteY1" fmla="*/ 301994 h 301994"/>
              <a:gd name="connsiteX0" fmla="*/ 0 w 1734015"/>
              <a:gd name="connsiteY0" fmla="*/ 628 h 301781"/>
              <a:gd name="connsiteX1" fmla="*/ 1734015 w 1734015"/>
              <a:gd name="connsiteY1" fmla="*/ 301710 h 30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4015" h="301781">
                <a:moveTo>
                  <a:pt x="0" y="628"/>
                </a:moveTo>
                <a:cubicBezTo>
                  <a:pt x="589157" y="-16099"/>
                  <a:pt x="999893" y="307285"/>
                  <a:pt x="1734015" y="30171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" name="フリーフォーム: 図形 156">
            <a:extLst>
              <a:ext uri="{FF2B5EF4-FFF2-40B4-BE49-F238E27FC236}">
                <a16:creationId xmlns:a16="http://schemas.microsoft.com/office/drawing/2014/main" id="{539FD155-9181-4CB0-AD5E-22CAB802BB1A}"/>
              </a:ext>
            </a:extLst>
          </p:cNvPr>
          <p:cNvSpPr/>
          <p:nvPr/>
        </p:nvSpPr>
        <p:spPr>
          <a:xfrm>
            <a:off x="7248128" y="4862854"/>
            <a:ext cx="1518842" cy="201664"/>
          </a:xfrm>
          <a:custGeom>
            <a:avLst/>
            <a:gdLst>
              <a:gd name="connsiteX0" fmla="*/ 0 w 1734015"/>
              <a:gd name="connsiteY0" fmla="*/ 0 h 301082"/>
              <a:gd name="connsiteX1" fmla="*/ 1734015 w 1734015"/>
              <a:gd name="connsiteY1" fmla="*/ 301082 h 301082"/>
              <a:gd name="connsiteX0" fmla="*/ 0 w 1734015"/>
              <a:gd name="connsiteY0" fmla="*/ 912 h 301994"/>
              <a:gd name="connsiteX1" fmla="*/ 1734015 w 1734015"/>
              <a:gd name="connsiteY1" fmla="*/ 301994 h 301994"/>
              <a:gd name="connsiteX0" fmla="*/ 0 w 1734015"/>
              <a:gd name="connsiteY0" fmla="*/ 628 h 301781"/>
              <a:gd name="connsiteX1" fmla="*/ 1734015 w 1734015"/>
              <a:gd name="connsiteY1" fmla="*/ 301710 h 30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4015" h="301781">
                <a:moveTo>
                  <a:pt x="0" y="628"/>
                </a:moveTo>
                <a:cubicBezTo>
                  <a:pt x="589157" y="-16099"/>
                  <a:pt x="999893" y="307285"/>
                  <a:pt x="1734015" y="30171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" name="フリーフォーム: 図形 157">
            <a:extLst>
              <a:ext uri="{FF2B5EF4-FFF2-40B4-BE49-F238E27FC236}">
                <a16:creationId xmlns:a16="http://schemas.microsoft.com/office/drawing/2014/main" id="{233CB388-374A-4012-A768-80332D2F6021}"/>
              </a:ext>
            </a:extLst>
          </p:cNvPr>
          <p:cNvSpPr/>
          <p:nvPr/>
        </p:nvSpPr>
        <p:spPr>
          <a:xfrm flipV="1">
            <a:off x="7217451" y="5137248"/>
            <a:ext cx="1470838" cy="323718"/>
          </a:xfrm>
          <a:custGeom>
            <a:avLst/>
            <a:gdLst>
              <a:gd name="connsiteX0" fmla="*/ 0 w 1734015"/>
              <a:gd name="connsiteY0" fmla="*/ 0 h 301082"/>
              <a:gd name="connsiteX1" fmla="*/ 1734015 w 1734015"/>
              <a:gd name="connsiteY1" fmla="*/ 301082 h 301082"/>
              <a:gd name="connsiteX0" fmla="*/ 0 w 1734015"/>
              <a:gd name="connsiteY0" fmla="*/ 912 h 301994"/>
              <a:gd name="connsiteX1" fmla="*/ 1734015 w 1734015"/>
              <a:gd name="connsiteY1" fmla="*/ 301994 h 301994"/>
              <a:gd name="connsiteX0" fmla="*/ 0 w 1734015"/>
              <a:gd name="connsiteY0" fmla="*/ 628 h 301781"/>
              <a:gd name="connsiteX1" fmla="*/ 1734015 w 1734015"/>
              <a:gd name="connsiteY1" fmla="*/ 301710 h 30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4015" h="301781">
                <a:moveTo>
                  <a:pt x="0" y="628"/>
                </a:moveTo>
                <a:cubicBezTo>
                  <a:pt x="589157" y="-16099"/>
                  <a:pt x="999893" y="307285"/>
                  <a:pt x="1734015" y="30171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" name="フリーフォーム: 図形 158">
            <a:extLst>
              <a:ext uri="{FF2B5EF4-FFF2-40B4-BE49-F238E27FC236}">
                <a16:creationId xmlns:a16="http://schemas.microsoft.com/office/drawing/2014/main" id="{2466F3DF-5E1B-4D5A-B41B-29F57131B832}"/>
              </a:ext>
            </a:extLst>
          </p:cNvPr>
          <p:cNvSpPr/>
          <p:nvPr/>
        </p:nvSpPr>
        <p:spPr>
          <a:xfrm>
            <a:off x="7201016" y="4910276"/>
            <a:ext cx="1518842" cy="188756"/>
          </a:xfrm>
          <a:custGeom>
            <a:avLst/>
            <a:gdLst>
              <a:gd name="connsiteX0" fmla="*/ 0 w 1734015"/>
              <a:gd name="connsiteY0" fmla="*/ 0 h 301082"/>
              <a:gd name="connsiteX1" fmla="*/ 1734015 w 1734015"/>
              <a:gd name="connsiteY1" fmla="*/ 301082 h 301082"/>
              <a:gd name="connsiteX0" fmla="*/ 0 w 1734015"/>
              <a:gd name="connsiteY0" fmla="*/ 912 h 301994"/>
              <a:gd name="connsiteX1" fmla="*/ 1734015 w 1734015"/>
              <a:gd name="connsiteY1" fmla="*/ 301994 h 301994"/>
              <a:gd name="connsiteX0" fmla="*/ 0 w 1734015"/>
              <a:gd name="connsiteY0" fmla="*/ 628 h 301781"/>
              <a:gd name="connsiteX1" fmla="*/ 1734015 w 1734015"/>
              <a:gd name="connsiteY1" fmla="*/ 301710 h 30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4015" h="301781">
                <a:moveTo>
                  <a:pt x="0" y="628"/>
                </a:moveTo>
                <a:cubicBezTo>
                  <a:pt x="589157" y="-16099"/>
                  <a:pt x="999893" y="307285"/>
                  <a:pt x="1734015" y="30171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" name="フリーフォーム: 図形 159">
            <a:extLst>
              <a:ext uri="{FF2B5EF4-FFF2-40B4-BE49-F238E27FC236}">
                <a16:creationId xmlns:a16="http://schemas.microsoft.com/office/drawing/2014/main" id="{C97519C6-E62E-4FDB-B7B0-473005201DD7}"/>
              </a:ext>
            </a:extLst>
          </p:cNvPr>
          <p:cNvSpPr/>
          <p:nvPr/>
        </p:nvSpPr>
        <p:spPr>
          <a:xfrm flipV="1">
            <a:off x="7174138" y="5168089"/>
            <a:ext cx="1470839" cy="353075"/>
          </a:xfrm>
          <a:custGeom>
            <a:avLst/>
            <a:gdLst>
              <a:gd name="connsiteX0" fmla="*/ 0 w 1734015"/>
              <a:gd name="connsiteY0" fmla="*/ 0 h 301082"/>
              <a:gd name="connsiteX1" fmla="*/ 1734015 w 1734015"/>
              <a:gd name="connsiteY1" fmla="*/ 301082 h 301082"/>
              <a:gd name="connsiteX0" fmla="*/ 0 w 1734015"/>
              <a:gd name="connsiteY0" fmla="*/ 912 h 301994"/>
              <a:gd name="connsiteX1" fmla="*/ 1734015 w 1734015"/>
              <a:gd name="connsiteY1" fmla="*/ 301994 h 301994"/>
              <a:gd name="connsiteX0" fmla="*/ 0 w 1734015"/>
              <a:gd name="connsiteY0" fmla="*/ 628 h 301781"/>
              <a:gd name="connsiteX1" fmla="*/ 1734015 w 1734015"/>
              <a:gd name="connsiteY1" fmla="*/ 301710 h 301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34015" h="301781">
                <a:moveTo>
                  <a:pt x="0" y="628"/>
                </a:moveTo>
                <a:cubicBezTo>
                  <a:pt x="589157" y="-16099"/>
                  <a:pt x="999893" y="307285"/>
                  <a:pt x="1734015" y="30171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" name="平行四辺形 161">
            <a:extLst>
              <a:ext uri="{FF2B5EF4-FFF2-40B4-BE49-F238E27FC236}">
                <a16:creationId xmlns:a16="http://schemas.microsoft.com/office/drawing/2014/main" id="{AC962AF0-779E-4763-A4C6-5D03A9990AE5}"/>
              </a:ext>
            </a:extLst>
          </p:cNvPr>
          <p:cNvSpPr/>
          <p:nvPr/>
        </p:nvSpPr>
        <p:spPr>
          <a:xfrm>
            <a:off x="8851824" y="4688346"/>
            <a:ext cx="769187" cy="228403"/>
          </a:xfrm>
          <a:prstGeom prst="parallelogram">
            <a:avLst>
              <a:gd name="adj" fmla="val 101632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b="1" dirty="0">
                <a:solidFill>
                  <a:schemeClr val="tx1"/>
                </a:solidFill>
              </a:rPr>
              <a:t>SCA</a:t>
            </a:r>
            <a:endParaRPr kumimoji="1" lang="ja-JP" altLang="en-US" sz="1000" b="1" dirty="0">
              <a:solidFill>
                <a:schemeClr val="tx1"/>
              </a:solidFill>
            </a:endParaRPr>
          </a:p>
        </p:txBody>
      </p:sp>
      <p:cxnSp>
        <p:nvCxnSpPr>
          <p:cNvPr id="163" name="直線コネクタ 162">
            <a:extLst>
              <a:ext uri="{FF2B5EF4-FFF2-40B4-BE49-F238E27FC236}">
                <a16:creationId xmlns:a16="http://schemas.microsoft.com/office/drawing/2014/main" id="{D57DE7E3-4186-4F64-A233-A267A946F152}"/>
              </a:ext>
            </a:extLst>
          </p:cNvPr>
          <p:cNvCxnSpPr>
            <a:cxnSpLocks/>
          </p:cNvCxnSpPr>
          <p:nvPr/>
        </p:nvCxnSpPr>
        <p:spPr>
          <a:xfrm>
            <a:off x="9444372" y="5084299"/>
            <a:ext cx="2392895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24296031-671B-4BF5-A7CB-9974C17B3E91}"/>
              </a:ext>
            </a:extLst>
          </p:cNvPr>
          <p:cNvSpPr txBox="1"/>
          <p:nvPr/>
        </p:nvSpPr>
        <p:spPr>
          <a:xfrm>
            <a:off x="9898237" y="5048377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/>
              <a:t>fiber t</a:t>
            </a:r>
            <a:r>
              <a:rPr kumimoji="1" lang="en-US" altLang="ja-JP" sz="1200" dirty="0"/>
              <a:t>o CRU</a:t>
            </a:r>
            <a:endParaRPr kumimoji="1" lang="ja-JP" altLang="en-US" sz="1200" dirty="0"/>
          </a:p>
        </p:txBody>
      </p:sp>
      <p:sp>
        <p:nvSpPr>
          <p:cNvPr id="165" name="テキスト ボックス 164">
            <a:extLst>
              <a:ext uri="{FF2B5EF4-FFF2-40B4-BE49-F238E27FC236}">
                <a16:creationId xmlns:a16="http://schemas.microsoft.com/office/drawing/2014/main" id="{C551A06D-74B2-485E-9303-6F7303BF0FB5}"/>
              </a:ext>
            </a:extLst>
          </p:cNvPr>
          <p:cNvSpPr txBox="1"/>
          <p:nvPr/>
        </p:nvSpPr>
        <p:spPr>
          <a:xfrm>
            <a:off x="869550" y="5967917"/>
            <a:ext cx="10184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/>
              <a:t>3 full layers read out by a single </a:t>
            </a:r>
            <a:r>
              <a:rPr kumimoji="1" lang="en-US" altLang="ja-JP" dirty="0" err="1"/>
              <a:t>lpGBT</a:t>
            </a:r>
            <a:r>
              <a:rPr kumimoji="1" lang="en-US" altLang="ja-JP" dirty="0"/>
              <a:t> … maybe this is the best with enough safety margin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/>
              <a:t>other option is to read out 6 layers by a </a:t>
            </a:r>
            <a:r>
              <a:rPr lang="en-US" altLang="ja-JP" dirty="0" err="1"/>
              <a:t>lpGBT</a:t>
            </a:r>
            <a:r>
              <a:rPr lang="en-US" altLang="ja-JP" dirty="0"/>
              <a:t> if it is really safe in terms of occupancy</a:t>
            </a:r>
            <a:endParaRPr kumimoji="1" lang="ja-JP" altLang="en-US" dirty="0"/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E496756A-2BDE-4319-AC1F-A6F83E930C4E}"/>
              </a:ext>
            </a:extLst>
          </p:cNvPr>
          <p:cNvSpPr txBox="1"/>
          <p:nvPr/>
        </p:nvSpPr>
        <p:spPr>
          <a:xfrm>
            <a:off x="4182505" y="5631475"/>
            <a:ext cx="2446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000" dirty="0"/>
              <a:t>short </a:t>
            </a:r>
            <a:r>
              <a:rPr lang="en-US" altLang="ja-JP" sz="1000" dirty="0"/>
              <a:t>d</a:t>
            </a:r>
            <a:r>
              <a:rPr kumimoji="1" lang="en-US" altLang="ja-JP" sz="1000" dirty="0"/>
              <a:t>istance</a:t>
            </a:r>
          </a:p>
          <a:p>
            <a:pPr algn="ctr"/>
            <a:r>
              <a:rPr lang="en-US" altLang="ja-JP" sz="1000" dirty="0"/>
              <a:t>through Grenoble style Interface Bard</a:t>
            </a:r>
            <a:endParaRPr kumimoji="1" lang="ja-JP" altLang="en-US" sz="1000" dirty="0"/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255DBA80-8766-4A4F-8CA8-00604405DA10}"/>
              </a:ext>
            </a:extLst>
          </p:cNvPr>
          <p:cNvSpPr txBox="1"/>
          <p:nvPr/>
        </p:nvSpPr>
        <p:spPr>
          <a:xfrm>
            <a:off x="7433569" y="5422763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000" dirty="0"/>
              <a:t>s</a:t>
            </a:r>
            <a:r>
              <a:rPr kumimoji="1" lang="en-US" altLang="ja-JP" sz="1000" dirty="0"/>
              <a:t>hort</a:t>
            </a:r>
          </a:p>
          <a:p>
            <a:pPr algn="ctr"/>
            <a:r>
              <a:rPr kumimoji="1" lang="en-US" altLang="ja-JP" sz="1000" dirty="0"/>
              <a:t>distance</a:t>
            </a:r>
            <a:endParaRPr kumimoji="1" lang="ja-JP" altLang="en-US" sz="1000" dirty="0"/>
          </a:p>
        </p:txBody>
      </p:sp>
      <p:sp>
        <p:nvSpPr>
          <p:cNvPr id="168" name="テキスト ボックス 167">
            <a:extLst>
              <a:ext uri="{FF2B5EF4-FFF2-40B4-BE49-F238E27FC236}">
                <a16:creationId xmlns:a16="http://schemas.microsoft.com/office/drawing/2014/main" id="{399CC1A5-A940-4249-9BF4-89CF1A36016E}"/>
              </a:ext>
            </a:extLst>
          </p:cNvPr>
          <p:cNvSpPr txBox="1"/>
          <p:nvPr/>
        </p:nvSpPr>
        <p:spPr>
          <a:xfrm>
            <a:off x="9729096" y="5407411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1" lang="en-US" altLang="ja-JP" sz="1200" dirty="0"/>
              <a:t>6 </a:t>
            </a:r>
            <a:r>
              <a:rPr kumimoji="1" lang="en-US" altLang="ja-JP" sz="1200" dirty="0" err="1"/>
              <a:t>lpGBT</a:t>
            </a:r>
            <a:r>
              <a:rPr kumimoji="1" lang="en-US" altLang="ja-JP" sz="1200" dirty="0"/>
              <a:t> per module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ja-JP" sz="1200" dirty="0"/>
              <a:t>6x22=132 </a:t>
            </a:r>
            <a:r>
              <a:rPr lang="en-US" altLang="ja-JP" sz="1200" dirty="0" err="1"/>
              <a:t>lpGBT</a:t>
            </a:r>
            <a:r>
              <a:rPr lang="en-US" altLang="ja-JP" sz="1200" dirty="0"/>
              <a:t> for </a:t>
            </a:r>
            <a:r>
              <a:rPr lang="en-US" altLang="ja-JP" sz="1200" dirty="0" err="1"/>
              <a:t>FoCal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32308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A6E130-938D-4340-8D9C-6EBBEAA3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Trigger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2F5422-9EC9-4DF5-85E9-6B605657B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00" y="1217396"/>
            <a:ext cx="11237695" cy="4351337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HGCROC maximum trigger rate: 1 MHz (sustained average)</a:t>
            </a:r>
          </a:p>
          <a:p>
            <a:pPr lvl="1"/>
            <a:r>
              <a:rPr lang="en-US" altLang="ja-JP" dirty="0"/>
              <a:t>It has long enough buffer </a:t>
            </a:r>
            <a:r>
              <a:rPr lang="en-US" altLang="ja-JP" dirty="0">
                <a:sym typeface="Wingdings" panose="05000000000000000000" pitchFamily="2" charset="2"/>
              </a:rPr>
              <a:t> latency of CTP trigger is no problem</a:t>
            </a:r>
          </a:p>
          <a:p>
            <a:pPr marL="457200" lvl="1" indent="0">
              <a:buNone/>
            </a:pPr>
            <a:endParaRPr lang="en-US" altLang="ja-JP" dirty="0">
              <a:sym typeface="Wingdings" panose="05000000000000000000" pitchFamily="2" charset="2"/>
            </a:endParaRPr>
          </a:p>
          <a:p>
            <a:r>
              <a:rPr kumimoji="1" lang="en-US" altLang="ja-JP" dirty="0">
                <a:sym typeface="Wingdings" panose="05000000000000000000" pitchFamily="2" charset="2"/>
              </a:rPr>
              <a:t>ALPIDE (Pixel) trigger ra</a:t>
            </a:r>
            <a:r>
              <a:rPr lang="en-US" altLang="ja-JP" dirty="0">
                <a:sym typeface="Wingdings" panose="05000000000000000000" pitchFamily="2" charset="2"/>
              </a:rPr>
              <a:t>te is limited</a:t>
            </a:r>
          </a:p>
          <a:p>
            <a:pPr lvl="1"/>
            <a:r>
              <a:rPr lang="en-US" altLang="ja-JP" dirty="0">
                <a:sym typeface="Wingdings" panose="05000000000000000000" pitchFamily="2" charset="2"/>
              </a:rPr>
              <a:t>It has </a:t>
            </a:r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only three event buffers </a:t>
            </a:r>
            <a:r>
              <a:rPr lang="en-US" altLang="ja-JP" dirty="0">
                <a:sym typeface="Wingdings" panose="05000000000000000000" pitchFamily="2" charset="2"/>
              </a:rPr>
              <a:t>inside, and no busy output (busy protection impossible)</a:t>
            </a:r>
          </a:p>
          <a:p>
            <a:pPr lvl="2"/>
            <a:r>
              <a:rPr lang="en-US" altLang="ja-JP" dirty="0">
                <a:sym typeface="Wingdings" panose="05000000000000000000" pitchFamily="2" charset="2"/>
              </a:rPr>
              <a:t>Avoid busy violation by limiting individual readout rate of each strip</a:t>
            </a:r>
          </a:p>
          <a:p>
            <a:pPr lvl="2"/>
            <a:r>
              <a:rPr kumimoji="1" lang="en-US" altLang="ja-JP" dirty="0">
                <a:sym typeface="Wingdings" panose="05000000000000000000" pitchFamily="2" charset="2"/>
              </a:rPr>
              <a:t>Busy v</a:t>
            </a:r>
            <a:r>
              <a:rPr lang="en-US" altLang="ja-JP" dirty="0">
                <a:sym typeface="Wingdings" panose="05000000000000000000" pitchFamily="2" charset="2"/>
              </a:rPr>
              <a:t>iolation flag is available  RU may detects and put in data stream</a:t>
            </a:r>
          </a:p>
          <a:p>
            <a:pPr lvl="2"/>
            <a:r>
              <a:rPr kumimoji="1" lang="en-US" altLang="ja-JP" dirty="0">
                <a:sym typeface="Wingdings" panose="05000000000000000000" pitchFamily="2" charset="2"/>
              </a:rPr>
              <a:t>Assumption is that we </a:t>
            </a:r>
            <a:r>
              <a:rPr kumimoji="1"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limit readout rate to ~100 kHz</a:t>
            </a:r>
            <a:br>
              <a:rPr kumimoji="1"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ja-JP" dirty="0">
                <a:sym typeface="Wingdings" panose="05000000000000000000" pitchFamily="2" charset="2"/>
              </a:rPr>
              <a:t>(system-C simulation by Max will give us more precise and safe number) …</a:t>
            </a:r>
            <a:br>
              <a:rPr lang="en-US" altLang="ja-JP" dirty="0">
                <a:sym typeface="Wingdings" panose="05000000000000000000" pitchFamily="2" charset="2"/>
              </a:rPr>
            </a:br>
            <a:r>
              <a:rPr lang="en-US" altLang="ja-JP" dirty="0">
                <a:sym typeface="Wingdings" panose="05000000000000000000" pitchFamily="2" charset="2"/>
              </a:rPr>
              <a:t>see Dieter’s presentation</a:t>
            </a:r>
          </a:p>
          <a:p>
            <a:pPr lvl="2"/>
            <a:r>
              <a:rPr kumimoji="1" lang="en-US" altLang="ja-JP" dirty="0">
                <a:sym typeface="Wingdings" panose="05000000000000000000" pitchFamily="2" charset="2"/>
              </a:rPr>
              <a:t>Timing of </a:t>
            </a:r>
            <a:r>
              <a:rPr lang="en-US" altLang="ja-JP" dirty="0">
                <a:sym typeface="Wingdings" panose="05000000000000000000" pitchFamily="2" charset="2"/>
              </a:rPr>
              <a:t>trigger to ALPIDE is crucial (CTP LM)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B9E389E-D872-4F4B-BD11-1A0D090EC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K. Oyama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46B5C94-AC2A-4D89-9EED-8A45BD8FF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BA54A-2E67-43D5-B19B-70D888C56A98}" type="slidenum">
              <a:rPr lang="ja-JP" altLang="en-US" smtClean="0"/>
              <a:pPr/>
              <a:t>9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663719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游ゴシック Medium"/>
        <a:ea typeface="游ゴシック Medium"/>
        <a:cs typeface=""/>
      </a:majorFont>
      <a:minorFont>
        <a:latin typeface="游ゴシック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30968</TotalTime>
  <Words>3151</Words>
  <Application>Microsoft Office PowerPoint</Application>
  <PresentationFormat>ワイド画面</PresentationFormat>
  <Paragraphs>497</Paragraphs>
  <Slides>28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6" baseType="lpstr">
      <vt:lpstr>游ゴシック</vt:lpstr>
      <vt:lpstr>游ゴシック Medium</vt:lpstr>
      <vt:lpstr>Arial</vt:lpstr>
      <vt:lpstr>Consolas</vt:lpstr>
      <vt:lpstr>Wingdings</vt:lpstr>
      <vt:lpstr>Wingdings 2</vt:lpstr>
      <vt:lpstr>HDOfficeLightV0</vt:lpstr>
      <vt:lpstr>Acrobat Document</vt:lpstr>
      <vt:lpstr>FoCal Readout and Trigger</vt:lpstr>
      <vt:lpstr>FoCal PAD Readout Scheme (review)</vt:lpstr>
      <vt:lpstr>FoCal PAD Readout Scheme (review)</vt:lpstr>
      <vt:lpstr>Pad Readout Scheme (questions)</vt:lpstr>
      <vt:lpstr>PAD readout concerns (summary)</vt:lpstr>
      <vt:lpstr>Using ECON-D and ECON-T ASICs?</vt:lpstr>
      <vt:lpstr>ECON-D</vt:lpstr>
      <vt:lpstr>Possible readout scheme with ECON-D</vt:lpstr>
      <vt:lpstr>Trigger</vt:lpstr>
      <vt:lpstr>ALPIDE requirements for triggered mode</vt:lpstr>
      <vt:lpstr>ALPIDE pile-up</vt:lpstr>
      <vt:lpstr>Past-future protection at pad level</vt:lpstr>
      <vt:lpstr>ALPIDE triggering idea</vt:lpstr>
      <vt:lpstr>Trigger very basic concept</vt:lpstr>
      <vt:lpstr>ECON-T</vt:lpstr>
      <vt:lpstr>ECON-T</vt:lpstr>
      <vt:lpstr>ECON-T</vt:lpstr>
      <vt:lpstr>Layout consideration with ECON-T</vt:lpstr>
      <vt:lpstr>Aggregator ver.2 with FPGA?</vt:lpstr>
      <vt:lpstr>Possible layout of Aggregator 2</vt:lpstr>
      <vt:lpstr>To do as summary and comparison</vt:lpstr>
      <vt:lpstr>PowerPoint プレゼンテーション</vt:lpstr>
      <vt:lpstr>Busy violation</vt:lpstr>
      <vt:lpstr>Detail trigger scheme (yet an idea)</vt:lpstr>
      <vt:lpstr>ALPIDE triggering idea</vt:lpstr>
      <vt:lpstr>ALPIDE readout</vt:lpstr>
      <vt:lpstr>PowerPoint プレゼンテーション</vt:lpstr>
      <vt:lpstr>Review: our present aggregator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ALICE TPC CRU</dc:title>
  <dc:creator>Ken Oyama</dc:creator>
  <cp:lastModifiedBy>Oyama Ken</cp:lastModifiedBy>
  <cp:revision>2637</cp:revision>
  <dcterms:created xsi:type="dcterms:W3CDTF">2018-08-13T05:14:29Z</dcterms:created>
  <dcterms:modified xsi:type="dcterms:W3CDTF">2023-03-14T04:56:32Z</dcterms:modified>
</cp:coreProperties>
</file>