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33"/>
  </p:notesMasterIdLst>
  <p:sldIdLst>
    <p:sldId id="256" r:id="rId2"/>
    <p:sldId id="260" r:id="rId3"/>
    <p:sldId id="257" r:id="rId4"/>
    <p:sldId id="262" r:id="rId5"/>
    <p:sldId id="263" r:id="rId6"/>
    <p:sldId id="261" r:id="rId7"/>
    <p:sldId id="267" r:id="rId8"/>
    <p:sldId id="264" r:id="rId9"/>
    <p:sldId id="268" r:id="rId10"/>
    <p:sldId id="270" r:id="rId11"/>
    <p:sldId id="266" r:id="rId12"/>
    <p:sldId id="273" r:id="rId13"/>
    <p:sldId id="292" r:id="rId14"/>
    <p:sldId id="282" r:id="rId15"/>
    <p:sldId id="283" r:id="rId16"/>
    <p:sldId id="274" r:id="rId17"/>
    <p:sldId id="284" r:id="rId18"/>
    <p:sldId id="285" r:id="rId19"/>
    <p:sldId id="279" r:id="rId20"/>
    <p:sldId id="286" r:id="rId21"/>
    <p:sldId id="276" r:id="rId22"/>
    <p:sldId id="275" r:id="rId23"/>
    <p:sldId id="278" r:id="rId24"/>
    <p:sldId id="280" r:id="rId25"/>
    <p:sldId id="288" r:id="rId26"/>
    <p:sldId id="293" r:id="rId27"/>
    <p:sldId id="281" r:id="rId28"/>
    <p:sldId id="277" r:id="rId29"/>
    <p:sldId id="295" r:id="rId30"/>
    <p:sldId id="271" r:id="rId31"/>
    <p:sldId id="287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791" autoAdjust="0"/>
  </p:normalViewPr>
  <p:slideViewPr>
    <p:cSldViewPr snapToGrid="0" showGuides="1">
      <p:cViewPr varScale="1">
        <p:scale>
          <a:sx n="104" d="100"/>
          <a:sy n="104" d="100"/>
        </p:scale>
        <p:origin x="115" y="110"/>
      </p:cViewPr>
      <p:guideLst>
        <p:guide orient="horz" pos="33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4457-C33F-47DA-90CD-F38B732147D0}" type="datetimeFigureOut">
              <a:rPr kumimoji="1" lang="ja-JP" altLang="en-US" smtClean="0"/>
              <a:t>2019/8/8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276E-F286-441F-BEB3-FC9135AE55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98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276E-F286-441F-BEB3-FC9135AE550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52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276E-F286-441F-BEB3-FC9135AE550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16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655D-F417-44AE-92CF-40222B5FF6ED}" type="datetime1">
              <a:rPr kumimoji="1" lang="ja-JP" altLang="en-US" smtClean="0"/>
              <a:t>2019/8/8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3419856"/>
            <a:ext cx="12192000" cy="10363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80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D68F-6ABE-499D-9668-2AB17BFA079C}" type="datetime1">
              <a:rPr kumimoji="1" lang="ja-JP" altLang="en-US" smtClean="0"/>
              <a:t>2019/8/8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859536"/>
            <a:ext cx="12192000" cy="10363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38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1AF3-61E4-42CC-AD50-BCF21430D272}" type="datetime1">
              <a:rPr kumimoji="1" lang="ja-JP" altLang="en-US" smtClean="0"/>
              <a:t>2019/8/8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859536"/>
            <a:ext cx="12192000" cy="10363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63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5B4D-DC87-4F49-9059-BB8F41522F5F}" type="datetime1">
              <a:rPr kumimoji="1" lang="ja-JP" altLang="en-US" smtClean="0"/>
              <a:t>2019/8/8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4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901" y="133102"/>
            <a:ext cx="11669709" cy="819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01" y="121739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6901" y="47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C49A5B2-1719-425A-A5C3-2C1D1178FFFF}" type="datetime1">
              <a:rPr lang="ja-JP" altLang="en-US" smtClean="0"/>
              <a:pPr/>
              <a:t>2019/8/8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-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6901" y="4600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ABA54A-2E67-43D5-B19B-70D888C56A9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10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8" r:id="rId3"/>
    <p:sldLayoutId id="214748373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10.07531" TargetMode="External"/><Relationship Id="rId4" Type="http://schemas.openxmlformats.org/officeDocument/2006/relationships/hyperlink" Target="https://www.sciencedirect.com/science/article/pii/S037594741730483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a49info.web.cern.ch/na49info/Public/Press/findings.html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opscience.iop.org/article/10.1088/0954-3899/41/8/087001/met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ice-publications.web.cern.ch/node/604" TargetMode="External"/><Relationship Id="rId5" Type="http://schemas.openxmlformats.org/officeDocument/2006/relationships/hyperlink" Target="http://www.sciencedirect.com/science/article/pii/S0370269313009544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alice-publications.web.cern.ch/node/165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s://arxiv.org/abs/1905.072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490.png"/><Relationship Id="rId3" Type="http://schemas.openxmlformats.org/officeDocument/2006/relationships/image" Target="../media/image460.png"/><Relationship Id="rId7" Type="http://schemas.openxmlformats.org/officeDocument/2006/relationships/image" Target="../media/image480.png"/><Relationship Id="rId12" Type="http://schemas.openxmlformats.org/officeDocument/2006/relationships/image" Target="../media/image40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hyperlink" Target="https://arxiv.org/pdf/1212.2431.pdf" TargetMode="External"/><Relationship Id="rId10" Type="http://schemas.openxmlformats.org/officeDocument/2006/relationships/image" Target="../media/image380.png"/><Relationship Id="rId4" Type="http://schemas.openxmlformats.org/officeDocument/2006/relationships/image" Target="../media/image52.png"/><Relationship Id="rId9" Type="http://schemas.openxmlformats.org/officeDocument/2006/relationships/image" Target="../media/image370.png"/><Relationship Id="rId14" Type="http://schemas.openxmlformats.org/officeDocument/2006/relationships/image" Target="../media/image5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4530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LHC-ALICE</a:t>
            </a:r>
            <a:r>
              <a:rPr lang="ja-JP" altLang="en-US" sz="3200" b="1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におけるエキゾチック系探索の現状と今後の可能性</a:t>
            </a:r>
            <a:endParaRPr kumimoji="1" lang="ja-JP" altLang="en-US" sz="32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4002018"/>
            <a:ext cx="9144000" cy="1035067"/>
          </a:xfrm>
        </p:spPr>
        <p:txBody>
          <a:bodyPr/>
          <a:lstStyle/>
          <a:p>
            <a:r>
              <a:rPr lang="ja-JP" altLang="en-US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大山</a:t>
            </a:r>
            <a:r>
              <a:rPr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健</a:t>
            </a:r>
            <a:endParaRPr lang="en-US" altLang="ja-JP" dirty="0" smtClean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長崎総合科学大学</a:t>
            </a:r>
            <a:endParaRPr kumimoji="1" lang="ja-JP" altLang="en-US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57340" y="6581001"/>
            <a:ext cx="100773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Aug.8, 2019</a:t>
            </a:r>
            <a:r>
              <a:rPr kumimoji="0" lang="en-US" altLang="ja-JP" sz="12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kumimoji="0" lang="ja-JP" altLang="ja-JP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第５回「物質階層を横断する会」～ハドロン・原子核・原子・分子合同ミーティング：軽いグザイハイパー核の構造と生成</a:t>
            </a:r>
            <a:r>
              <a:rPr kumimoji="0" lang="en-US" altLang="ja-JP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@ RIKEN</a:t>
            </a:r>
            <a:endParaRPr kumimoji="0" lang="ja-JP" altLang="ja-JP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7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Conclusive table of performance of upgraded ALICE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829012"/>
              </p:ext>
            </p:extLst>
          </p:nvPr>
        </p:nvGraphicFramePr>
        <p:xfrm>
          <a:off x="355599" y="1607754"/>
          <a:ext cx="11537011" cy="48851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4369">
                  <a:extLst>
                    <a:ext uri="{9D8B030D-6E8A-4147-A177-3AD203B41FA5}">
                      <a16:colId xmlns:a16="http://schemas.microsoft.com/office/drawing/2014/main" val="2230234472"/>
                    </a:ext>
                  </a:extLst>
                </a:gridCol>
                <a:gridCol w="1799032">
                  <a:extLst>
                    <a:ext uri="{9D8B030D-6E8A-4147-A177-3AD203B41FA5}">
                      <a16:colId xmlns:a16="http://schemas.microsoft.com/office/drawing/2014/main" val="797177610"/>
                    </a:ext>
                  </a:extLst>
                </a:gridCol>
                <a:gridCol w="2407957">
                  <a:extLst>
                    <a:ext uri="{9D8B030D-6E8A-4147-A177-3AD203B41FA5}">
                      <a16:colId xmlns:a16="http://schemas.microsoft.com/office/drawing/2014/main" val="1834606638"/>
                    </a:ext>
                  </a:extLst>
                </a:gridCol>
                <a:gridCol w="4785653">
                  <a:extLst>
                    <a:ext uri="{9D8B030D-6E8A-4147-A177-3AD203B41FA5}">
                      <a16:colId xmlns:a16="http://schemas.microsoft.com/office/drawing/2014/main" val="2641010835"/>
                    </a:ext>
                  </a:extLst>
                </a:gridCol>
              </a:tblGrid>
              <a:tr h="49174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Run1+2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typical</a:t>
                      </a:r>
                      <a:r>
                        <a:rPr kumimoji="1" lang="en-US" altLang="ja-JP" baseline="0" dirty="0" smtClean="0"/>
                        <a:t> signals, physics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72441"/>
                  </a:ext>
                </a:extLst>
              </a:tr>
              <a:tr h="308473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minimum bias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event</a:t>
                      </a:r>
                    </a:p>
                    <a:p>
                      <a:r>
                        <a:rPr kumimoji="1" lang="en-US" altLang="ja-JP" dirty="0" smtClean="0"/>
                        <a:t>&amp;</a:t>
                      </a:r>
                    </a:p>
                    <a:p>
                      <a:r>
                        <a:rPr kumimoji="1" lang="en-US" altLang="ja-JP" dirty="0" err="1" smtClean="0"/>
                        <a:t>untriggerable</a:t>
                      </a:r>
                      <a:r>
                        <a:rPr kumimoji="1" lang="en-US" altLang="ja-JP" baseline="0" dirty="0" smtClean="0"/>
                        <a:t> rare event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~ 10</a:t>
                      </a:r>
                      <a:r>
                        <a:rPr kumimoji="1" lang="en-US" altLang="ja-JP" baseline="30000" dirty="0" smtClean="0"/>
                        <a:t>9</a:t>
                      </a:r>
                      <a:r>
                        <a:rPr kumimoji="1" lang="en-US" altLang="ja-JP" baseline="0" dirty="0" smtClean="0"/>
                        <a:t> events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      (recorded)</a:t>
                      </a:r>
                      <a:endParaRPr kumimoji="1" lang="en-US" altLang="ja-JP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~ 0.1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x100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statistics = 10</a:t>
                      </a:r>
                      <a:r>
                        <a:rPr kumimoji="1" lang="en-US" altLang="ja-JP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                 (recorded)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~10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smtClean="0"/>
                        <a:t>any kind of single particle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err="1" smtClean="0"/>
                        <a:t>e</a:t>
                      </a:r>
                      <a:r>
                        <a:rPr kumimoji="1" lang="en-US" altLang="ja-JP" baseline="30000" dirty="0" err="1" smtClean="0"/>
                        <a:t>+</a:t>
                      </a:r>
                      <a:r>
                        <a:rPr kumimoji="1" lang="en-US" altLang="ja-JP" dirty="0" err="1" smtClean="0"/>
                        <a:t>e</a:t>
                      </a:r>
                      <a:r>
                        <a:rPr kumimoji="1" lang="en-US" altLang="ja-JP" baseline="30000" dirty="0" smtClean="0"/>
                        <a:t>—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low invariant mass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baseline="0" dirty="0" smtClean="0"/>
                        <a:t>such as anti-nuclei (/</a:t>
                      </a:r>
                      <a:r>
                        <a:rPr kumimoji="1" lang="en-US" altLang="ja-JP" baseline="30000" dirty="0" smtClean="0"/>
                        <a:t>4</a:t>
                      </a:r>
                      <a:r>
                        <a:rPr kumimoji="1" lang="en-US" altLang="ja-JP" baseline="0" dirty="0" smtClean="0"/>
                        <a:t>He) (already visible)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/>
                        <a:t>low-</a:t>
                      </a:r>
                      <a:r>
                        <a:rPr kumimoji="1" lang="en-US" altLang="ja-JP" baseline="0" dirty="0" err="1" smtClean="0"/>
                        <a:t>pT</a:t>
                      </a:r>
                      <a:r>
                        <a:rPr kumimoji="1" lang="en-US" altLang="ja-JP" baseline="0" dirty="0" smtClean="0"/>
                        <a:t> multi-particle decay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/>
                        <a:t>open heavy flavor baryons as tools</a:t>
                      </a:r>
                    </a:p>
                    <a:p>
                      <a:pPr marL="1200150" lvl="2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c, c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hyper-nuclei such as </a:t>
                      </a:r>
                      <a:r>
                        <a:rPr kumimoji="1" lang="en-US" altLang="ja-JP" baseline="30000" dirty="0" smtClean="0">
                          <a:sym typeface="Symbol" panose="05050102010706020507" pitchFamily="18" charset="2"/>
                        </a:rPr>
                        <a:t>3</a:t>
                      </a:r>
                      <a:r>
                        <a:rPr kumimoji="1" lang="en-US" altLang="ja-JP" baseline="-25000" dirty="0" smtClean="0">
                          <a:sym typeface="Symbol" panose="05050102010706020507" pitchFamily="18" charset="2"/>
                        </a:rPr>
                        <a:t></a:t>
                      </a: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H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err="1" smtClean="0">
                          <a:sym typeface="Symbol" panose="05050102010706020507" pitchFamily="18" charset="2"/>
                        </a:rPr>
                        <a:t>dibaryons</a:t>
                      </a:r>
                      <a:endParaRPr kumimoji="1" lang="en-US" altLang="ja-JP" baseline="0" dirty="0" smtClean="0">
                        <a:sym typeface="Symbol" panose="05050102010706020507" pitchFamily="18" charset="2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(</a:t>
                      </a:r>
                      <a:r>
                        <a:rPr kumimoji="1" lang="en-US" altLang="ja-JP" baseline="0" dirty="0" err="1" smtClean="0">
                          <a:sym typeface="Symbol" panose="05050102010706020507" pitchFamily="18" charset="2"/>
                        </a:rPr>
                        <a:t>muti</a:t>
                      </a: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-)hyper nuclei</a:t>
                      </a:r>
                      <a:endParaRPr kumimoji="1" lang="en-US" altLang="ja-JP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9610"/>
                  </a:ext>
                </a:extLst>
              </a:tr>
              <a:tr h="1308638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triggerable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rare event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mtClean="0"/>
                        <a:t>~</a:t>
                      </a:r>
                      <a:r>
                        <a:rPr kumimoji="1" lang="en-US" altLang="ja-JP" baseline="0" smtClean="0"/>
                        <a:t>10</a:t>
                      </a:r>
                      <a:r>
                        <a:rPr kumimoji="1" lang="en-US" altLang="ja-JP" baseline="30000" smtClean="0"/>
                        <a:t>10</a:t>
                      </a:r>
                      <a:r>
                        <a:rPr kumimoji="1" lang="en-US" altLang="ja-JP" baseline="0" smtClean="0"/>
                        <a:t> </a:t>
                      </a:r>
                      <a:r>
                        <a:rPr kumimoji="1" lang="en-US" altLang="ja-JP" baseline="0" dirty="0" smtClean="0"/>
                        <a:t>events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    (inspected)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~1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r>
                        <a:rPr kumimoji="1" lang="en-US" altLang="ja-JP" dirty="0" smtClean="0"/>
                        <a:t> 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x10 statistics = 10</a:t>
                      </a:r>
                      <a:r>
                        <a:rPr kumimoji="1" lang="en-US" altLang="ja-JP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                (recorded)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~10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smtClean="0"/>
                        <a:t>high </a:t>
                      </a:r>
                      <a:r>
                        <a:rPr kumimoji="1" lang="en-US" altLang="ja-JP" baseline="0" dirty="0" err="1" smtClean="0"/>
                        <a:t>p</a:t>
                      </a:r>
                      <a:r>
                        <a:rPr kumimoji="1" lang="en-US" altLang="ja-JP" baseline="-25000" dirty="0" err="1" smtClean="0"/>
                        <a:t>T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jet related observables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smtClean="0"/>
                        <a:t>high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p</a:t>
                      </a:r>
                      <a:r>
                        <a:rPr kumimoji="1" lang="en-US" altLang="ja-JP" baseline="-25000" dirty="0" err="1" smtClean="0"/>
                        <a:t>T</a:t>
                      </a:r>
                      <a:r>
                        <a:rPr kumimoji="1" lang="en-US" altLang="ja-JP" baseline="0" dirty="0" smtClean="0"/>
                        <a:t> gamma, electron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/>
                        <a:t>such as </a:t>
                      </a: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 and maybe top-quark related?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59965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95883" y="1238422"/>
            <a:ext cx="190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central barrel case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6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597854"/>
              </p:ext>
            </p:extLst>
          </p:nvPr>
        </p:nvGraphicFramePr>
        <p:xfrm>
          <a:off x="281789" y="1060821"/>
          <a:ext cx="11610820" cy="567720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93140">
                  <a:extLst>
                    <a:ext uri="{9D8B030D-6E8A-4147-A177-3AD203B41FA5}">
                      <a16:colId xmlns:a16="http://schemas.microsoft.com/office/drawing/2014/main" val="2590157949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376525351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2572276311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3957360693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643754259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57521370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930058879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2863679882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975216881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4064719016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3858238287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2836953492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424022051"/>
                    </a:ext>
                  </a:extLst>
                </a:gridCol>
              </a:tblGrid>
              <a:tr h="3679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2018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2019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2020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2021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2022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2023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9185474"/>
                  </a:ext>
                </a:extLst>
              </a:tr>
              <a:tr h="530921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LHC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7484526"/>
                  </a:ext>
                </a:extLst>
              </a:tr>
            </a:tbl>
          </a:graphicData>
        </a:graphic>
      </p:graphicFrame>
      <p:sp>
        <p:nvSpPr>
          <p:cNvPr id="153" name="ホームベース 152"/>
          <p:cNvSpPr/>
          <p:nvPr/>
        </p:nvSpPr>
        <p:spPr>
          <a:xfrm>
            <a:off x="1179278" y="5428998"/>
            <a:ext cx="3937911" cy="2407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6" name="直線コネクタ 125"/>
          <p:cNvCxnSpPr/>
          <p:nvPr/>
        </p:nvCxnSpPr>
        <p:spPr>
          <a:xfrm flipV="1">
            <a:off x="281789" y="2488738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290590" y="3628057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290590" y="4814995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290590" y="5261191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Roadmap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71134" y="5397279"/>
            <a:ext cx="342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大山・郡司基盤</a:t>
            </a:r>
            <a:r>
              <a:rPr lang="en-US" altLang="ja-JP" sz="1400" dirty="0" smtClean="0"/>
              <a:t>B(~500</a:t>
            </a:r>
            <a:r>
              <a:rPr lang="ja-JP" altLang="en-US" sz="1400" dirty="0" smtClean="0"/>
              <a:t>万</a:t>
            </a:r>
            <a:r>
              <a:rPr lang="en-US" altLang="ja-JP" sz="1400" dirty="0" smtClean="0"/>
              <a:t>/y) for TPC CRU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2767" y="2502579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etector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6076" y="364708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physics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2030" y="528452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funding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725118" y="6224097"/>
            <a:ext cx="515711" cy="25007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直線矢印コネクタ 19"/>
          <p:cNvCxnSpPr>
            <a:stCxn id="18" idx="3"/>
          </p:cNvCxnSpPr>
          <p:nvPr/>
        </p:nvCxnSpPr>
        <p:spPr>
          <a:xfrm>
            <a:off x="4240829" y="6349137"/>
            <a:ext cx="874664" cy="524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29053" y="2565352"/>
            <a:ext cx="273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GEM TPC construction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1168499" y="2877180"/>
            <a:ext cx="259367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829053" y="2853078"/>
            <a:ext cx="360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readout </a:t>
            </a:r>
            <a:r>
              <a:rPr lang="en-US" altLang="ja-JP" dirty="0"/>
              <a:t>system (CRU-firmware)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142294" y="3158076"/>
            <a:ext cx="3077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i</a:t>
            </a:r>
            <a:r>
              <a:rPr lang="en-US" altLang="ja-JP" dirty="0" smtClean="0"/>
              <a:t>ntegration and commissioning</a:t>
            </a:r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841040" y="3626801"/>
            <a:ext cx="319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physics </a:t>
            </a:r>
            <a:r>
              <a:rPr lang="en-US" altLang="ja-JP" dirty="0"/>
              <a:t>case considerations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2691338" y="4059290"/>
            <a:ext cx="3807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analysis preparations, simulations</a:t>
            </a:r>
            <a:endParaRPr lang="en-US" altLang="ja-JP" dirty="0"/>
          </a:p>
        </p:txBody>
      </p:sp>
      <p:sp>
        <p:nvSpPr>
          <p:cNvPr id="34" name="正方形/長方形 33"/>
          <p:cNvSpPr/>
          <p:nvPr/>
        </p:nvSpPr>
        <p:spPr>
          <a:xfrm>
            <a:off x="8372064" y="3688194"/>
            <a:ext cx="1285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H.I. </a:t>
            </a:r>
            <a:r>
              <a:rPr lang="en-US" altLang="ja-JP" dirty="0"/>
              <a:t>a</a:t>
            </a:r>
            <a:r>
              <a:rPr lang="en-US" altLang="ja-JP" dirty="0" smtClean="0"/>
              <a:t>nalysis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10046558" y="4058646"/>
            <a:ext cx="1822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p</a:t>
            </a:r>
            <a:r>
              <a:rPr lang="en-US" altLang="ja-JP" dirty="0" smtClean="0">
                <a:solidFill>
                  <a:srgbClr val="FF0000"/>
                </a:solidFill>
              </a:rPr>
              <a:t>aper production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331406" y="1608592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Run2</a:t>
            </a:r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1186321" y="1927871"/>
            <a:ext cx="1740909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2979909" y="1927871"/>
            <a:ext cx="3551208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596332" y="1927871"/>
            <a:ext cx="5296277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>
            <a:off x="3071118" y="1607995"/>
            <a:ext cx="181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Long Shutdown 2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6783058" y="160859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Run 3</a:t>
            </a: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7968960" y="2359315"/>
            <a:ext cx="364332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7349642" y="1943737"/>
            <a:ext cx="252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dirty="0" smtClean="0">
                <a:solidFill>
                  <a:srgbClr val="FF0000"/>
                </a:solidFill>
              </a:rPr>
              <a:t> H.I. @ 50 kHz 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6</a:t>
            </a:r>
            <a:r>
              <a:rPr lang="en-US" altLang="ja-JP" dirty="0" smtClean="0">
                <a:solidFill>
                  <a:srgbClr val="FF0000"/>
                </a:solidFill>
              </a:rPr>
              <a:t> sec</a:t>
            </a:r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2607466" y="2351380"/>
            <a:ext cx="364332" cy="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1965144" y="1947304"/>
            <a:ext cx="184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last low </a:t>
            </a:r>
            <a:r>
              <a:rPr lang="en-US" altLang="ja-JP" dirty="0" err="1" smtClean="0"/>
              <a:t>lumi</a:t>
            </a:r>
            <a:r>
              <a:rPr lang="en-US" altLang="ja-JP" dirty="0" smtClean="0"/>
              <a:t>. H.I. </a:t>
            </a:r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1168498" y="3179105"/>
            <a:ext cx="358701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962005" y="3504033"/>
            <a:ext cx="358701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6531117" y="2350159"/>
            <a:ext cx="1428188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/>
          <p:cNvSpPr/>
          <p:nvPr/>
        </p:nvSpPr>
        <p:spPr>
          <a:xfrm>
            <a:off x="6497983" y="1981015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pp</a:t>
            </a: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9743126" y="2356190"/>
            <a:ext cx="364332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11508157" y="2350159"/>
            <a:ext cx="364332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6539784" y="3504033"/>
            <a:ext cx="5332705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正方形/長方形 65"/>
          <p:cNvSpPr/>
          <p:nvPr/>
        </p:nvSpPr>
        <p:spPr>
          <a:xfrm>
            <a:off x="6622156" y="3158736"/>
            <a:ext cx="122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</a:t>
            </a:r>
            <a:r>
              <a:rPr lang="en-US" altLang="ja-JP" dirty="0" smtClean="0">
                <a:solidFill>
                  <a:srgbClr val="FF0000"/>
                </a:solidFill>
              </a:rPr>
              <a:t>ata taking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>
            <a:off x="1179278" y="2350159"/>
            <a:ext cx="1428188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/>
          <p:cNvSpPr/>
          <p:nvPr/>
        </p:nvSpPr>
        <p:spPr>
          <a:xfrm>
            <a:off x="1123140" y="1996639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pp</a:t>
            </a:r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1168497" y="4007241"/>
            <a:ext cx="4469037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>
            <a:off x="3860500" y="4379570"/>
            <a:ext cx="2761656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6549020" y="4652740"/>
            <a:ext cx="2657116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/>
          <p:cNvSpPr/>
          <p:nvPr/>
        </p:nvSpPr>
        <p:spPr>
          <a:xfrm>
            <a:off x="7044666" y="4058646"/>
            <a:ext cx="2162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</a:t>
            </a:r>
            <a:r>
              <a:rPr lang="en-US" altLang="ja-JP" dirty="0" smtClean="0"/>
              <a:t>p reference analysis</a:t>
            </a:r>
            <a:br>
              <a:rPr lang="en-US" altLang="ja-JP" dirty="0" smtClean="0"/>
            </a:br>
            <a:r>
              <a:rPr lang="en-US" altLang="ja-JP" dirty="0" smtClean="0"/>
              <a:t>calibration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>
            <a:off x="8167606" y="4005789"/>
            <a:ext cx="1956332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/>
          <p:nvPr/>
        </p:nvCxnSpPr>
        <p:spPr>
          <a:xfrm>
            <a:off x="10107458" y="4379570"/>
            <a:ext cx="1692480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8088770" y="2365641"/>
            <a:ext cx="202168" cy="158729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6807705" y="2392559"/>
            <a:ext cx="184482" cy="220794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9817059" y="4049498"/>
            <a:ext cx="290399" cy="31689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 flipV="1">
            <a:off x="9207502" y="4381811"/>
            <a:ext cx="899956" cy="28302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/>
          <p:cNvSpPr/>
          <p:nvPr/>
        </p:nvSpPr>
        <p:spPr>
          <a:xfrm>
            <a:off x="8913965" y="2757789"/>
            <a:ext cx="2926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ALICE x100 event rate of Run2</a:t>
            </a:r>
            <a:br>
              <a:rPr lang="en-US" altLang="ja-JP" sz="1400" dirty="0" smtClean="0">
                <a:solidFill>
                  <a:srgbClr val="FF0000"/>
                </a:solidFill>
              </a:rPr>
            </a:br>
            <a:r>
              <a:rPr lang="en-US" altLang="ja-JP" sz="1400" dirty="0" smtClean="0">
                <a:solidFill>
                  <a:srgbClr val="FF0000"/>
                </a:solidFill>
              </a:rPr>
              <a:t>aiming 10 nb</a:t>
            </a:r>
            <a:r>
              <a:rPr lang="en-US" altLang="ja-JP" sz="1400" baseline="30000" dirty="0" smtClean="0">
                <a:solidFill>
                  <a:srgbClr val="FF0000"/>
                </a:solidFill>
              </a:rPr>
              <a:t>-1</a:t>
            </a:r>
            <a:r>
              <a:rPr lang="en-US" altLang="ja-JP" sz="1400" dirty="0" smtClean="0">
                <a:solidFill>
                  <a:srgbClr val="FF0000"/>
                </a:solidFill>
              </a:rPr>
              <a:t> 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m.b</a:t>
            </a:r>
            <a:r>
              <a:rPr lang="en-US" altLang="ja-JP" sz="1400" dirty="0" smtClean="0">
                <a:solidFill>
                  <a:srgbClr val="FF0000"/>
                </a:solidFill>
              </a:rPr>
              <a:t>. on tape in 3 years</a:t>
            </a:r>
            <a:endParaRPr lang="ja-JP" alt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94" name="直線矢印コネクタ 93"/>
          <p:cNvCxnSpPr/>
          <p:nvPr/>
        </p:nvCxnSpPr>
        <p:spPr>
          <a:xfrm flipH="1" flipV="1">
            <a:off x="8319924" y="2436623"/>
            <a:ext cx="651548" cy="42444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テキスト ボックス 103"/>
          <p:cNvSpPr txBox="1"/>
          <p:nvPr/>
        </p:nvSpPr>
        <p:spPr>
          <a:xfrm>
            <a:off x="10885249" y="5218084"/>
            <a:ext cx="1283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PHYSICS</a:t>
            </a:r>
          </a:p>
          <a:p>
            <a:pPr algn="ctr"/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OUTPUT</a:t>
            </a:r>
            <a:b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in &lt;5 years!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3634961" y="6172350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apply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5" name="正方形/長方形 114"/>
          <p:cNvSpPr/>
          <p:nvPr/>
        </p:nvSpPr>
        <p:spPr>
          <a:xfrm>
            <a:off x="3860500" y="2471659"/>
            <a:ext cx="2639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ym typeface="Wingdings" panose="05000000000000000000" pitchFamily="2" charset="2"/>
              </a:rPr>
              <a:t>ALICE 1 nb</a:t>
            </a:r>
            <a:r>
              <a:rPr lang="en-US" altLang="ja-JP" sz="1400" baseline="30000" dirty="0" smtClean="0">
                <a:sym typeface="Wingdings" panose="05000000000000000000" pitchFamily="2" charset="2"/>
              </a:rPr>
              <a:t>-1</a:t>
            </a:r>
            <a:r>
              <a:rPr lang="en-US" altLang="ja-JP" sz="1400" dirty="0" smtClean="0">
                <a:sym typeface="Wingdings" panose="05000000000000000000" pitchFamily="2" charset="2"/>
              </a:rPr>
              <a:t> rare trigger complete</a:t>
            </a:r>
            <a:endParaRPr lang="en-US" altLang="ja-JP" sz="1400" dirty="0" smtClean="0"/>
          </a:p>
        </p:txBody>
      </p:sp>
      <p:cxnSp>
        <p:nvCxnSpPr>
          <p:cNvPr id="117" name="直線矢印コネクタ 116"/>
          <p:cNvCxnSpPr/>
          <p:nvPr/>
        </p:nvCxnSpPr>
        <p:spPr>
          <a:xfrm flipH="1" flipV="1">
            <a:off x="2956638" y="2409410"/>
            <a:ext cx="982195" cy="19924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矢印コネクタ 118"/>
          <p:cNvCxnSpPr/>
          <p:nvPr/>
        </p:nvCxnSpPr>
        <p:spPr>
          <a:xfrm>
            <a:off x="3976847" y="4007595"/>
            <a:ext cx="42040" cy="36265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>
            <a:off x="6626532" y="4392883"/>
            <a:ext cx="30123" cy="25985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テキスト ボックス 132"/>
          <p:cNvSpPr txBox="1"/>
          <p:nvPr/>
        </p:nvSpPr>
        <p:spPr>
          <a:xfrm>
            <a:off x="256076" y="4842918"/>
            <a:ext cx="90120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/>
              <a:t>p</a:t>
            </a:r>
            <a:r>
              <a:rPr kumimoji="1" lang="en-US" altLang="ja-JP" dirty="0" smtClean="0"/>
              <a:t>eople</a:t>
            </a:r>
            <a:br>
              <a:rPr kumimoji="1" lang="en-US" altLang="ja-JP" dirty="0" smtClean="0"/>
            </a:br>
            <a:r>
              <a:rPr kumimoji="1" lang="en-US" altLang="ja-JP" dirty="0" smtClean="0"/>
              <a:t>@CERN</a:t>
            </a:r>
            <a:endParaRPr kumimoji="1" lang="ja-JP" altLang="en-US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804211" y="4938713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1-2</a:t>
            </a:r>
            <a:endParaRPr kumimoji="1" lang="ja-JP" altLang="en-US" dirty="0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3550628" y="4941563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3-4</a:t>
            </a:r>
            <a:endParaRPr kumimoji="1" lang="ja-JP" altLang="en-US" dirty="0"/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5392916" y="4943415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7186456" y="4947400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8965411" y="4942547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10750560" y="4936943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48" name="正方形/長方形 147"/>
          <p:cNvSpPr/>
          <p:nvPr/>
        </p:nvSpPr>
        <p:spPr>
          <a:xfrm>
            <a:off x="4480963" y="3505878"/>
            <a:ext cx="1390573" cy="431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ja-JP" sz="1400" dirty="0">
                <a:solidFill>
                  <a:srgbClr val="FF0000"/>
                </a:solidFill>
              </a:rPr>
              <a:t>c</a:t>
            </a:r>
            <a:r>
              <a:rPr lang="en-US" altLang="ja-JP" sz="1400" dirty="0" smtClean="0">
                <a:solidFill>
                  <a:srgbClr val="FF0000"/>
                </a:solidFill>
              </a:rPr>
              <a:t>ommit for large</a:t>
            </a:r>
            <a:br>
              <a:rPr lang="en-US" altLang="ja-JP" sz="1400" dirty="0" smtClean="0">
                <a:solidFill>
                  <a:srgbClr val="FF0000"/>
                </a:solidFill>
              </a:rPr>
            </a:br>
            <a:r>
              <a:rPr lang="en-US" altLang="ja-JP" sz="1400" dirty="0" smtClean="0">
                <a:solidFill>
                  <a:srgbClr val="FF0000"/>
                </a:solidFill>
              </a:rPr>
              <a:t>procurements</a:t>
            </a:r>
            <a:endParaRPr lang="ja-JP" alt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149" name="直線矢印コネクタ 148"/>
          <p:cNvCxnSpPr>
            <a:endCxn id="136" idx="2"/>
          </p:cNvCxnSpPr>
          <p:nvPr/>
        </p:nvCxnSpPr>
        <p:spPr>
          <a:xfrm flipV="1">
            <a:off x="5449129" y="5231314"/>
            <a:ext cx="188405" cy="100215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正方形/長方形 150"/>
          <p:cNvSpPr/>
          <p:nvPr/>
        </p:nvSpPr>
        <p:spPr>
          <a:xfrm>
            <a:off x="5609952" y="5273950"/>
            <a:ext cx="423295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ja-JP" sz="1400" dirty="0">
                <a:solidFill>
                  <a:srgbClr val="FF0000"/>
                </a:solidFill>
              </a:rPr>
              <a:t>l</a:t>
            </a:r>
            <a:r>
              <a:rPr lang="en-US" altLang="ja-JP" sz="1400" dirty="0" smtClean="0">
                <a:solidFill>
                  <a:srgbClr val="FF0000"/>
                </a:solidFill>
              </a:rPr>
              <a:t>arger fraction for hiring 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staff&amp;postdoc</a:t>
            </a:r>
            <a:r>
              <a:rPr lang="en-US" altLang="ja-JP" sz="1400" dirty="0" smtClean="0">
                <a:solidFill>
                  <a:srgbClr val="FF0000"/>
                </a:solidFill>
              </a:rPr>
              <a:t>, station at CERN</a:t>
            </a:r>
            <a:endParaRPr lang="ja-JP" alt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54" name="ホームベース 153"/>
          <p:cNvSpPr/>
          <p:nvPr/>
        </p:nvSpPr>
        <p:spPr>
          <a:xfrm>
            <a:off x="2355150" y="5809610"/>
            <a:ext cx="8121905" cy="2407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98179" y="5781139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志垣 新領域 クラスター階層 </a:t>
            </a:r>
            <a:r>
              <a:rPr lang="en-US" altLang="ja-JP" sz="1400" dirty="0" smtClean="0"/>
              <a:t>(~1500</a:t>
            </a:r>
            <a:r>
              <a:rPr lang="ja-JP" altLang="en-US" sz="1400" dirty="0" smtClean="0"/>
              <a:t>万</a:t>
            </a:r>
            <a:r>
              <a:rPr lang="en-US" altLang="ja-JP" sz="1400" dirty="0" smtClean="0"/>
              <a:t>/y?)</a:t>
            </a:r>
            <a:endParaRPr kumimoji="1" lang="ja-JP" altLang="en-US" sz="1400" dirty="0"/>
          </a:p>
        </p:txBody>
      </p:sp>
      <p:sp>
        <p:nvSpPr>
          <p:cNvPr id="155" name="ホームベース 154"/>
          <p:cNvSpPr/>
          <p:nvPr/>
        </p:nvSpPr>
        <p:spPr>
          <a:xfrm>
            <a:off x="5117189" y="6232473"/>
            <a:ext cx="7051809" cy="240782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83100" y="6198502"/>
            <a:ext cx="4849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新科研費</a:t>
            </a:r>
            <a:r>
              <a:rPr lang="en-US" altLang="ja-JP" sz="1400" dirty="0"/>
              <a:t> </a:t>
            </a:r>
            <a:r>
              <a:rPr lang="ja-JP" altLang="en-US" sz="1400" dirty="0" smtClean="0"/>
              <a:t>基盤</a:t>
            </a:r>
            <a:r>
              <a:rPr lang="en-US" altLang="ja-JP" sz="1400" dirty="0" smtClean="0"/>
              <a:t>S, </a:t>
            </a:r>
            <a:r>
              <a:rPr lang="ja-JP" altLang="en-US" sz="1400" dirty="0" smtClean="0"/>
              <a:t>特推クラス応募予定</a:t>
            </a:r>
            <a:r>
              <a:rPr lang="en-US" altLang="ja-JP" sz="1400" dirty="0" smtClean="0"/>
              <a:t>(</a:t>
            </a:r>
            <a:r>
              <a:rPr lang="ja-JP" altLang="en-US" sz="1400" dirty="0" smtClean="0"/>
              <a:t>郡司・大山</a:t>
            </a:r>
            <a:r>
              <a:rPr lang="en-US" altLang="ja-JP" sz="1400" dirty="0" smtClean="0"/>
              <a:t>)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(~4000</a:t>
            </a:r>
            <a:r>
              <a:rPr lang="ja-JP" altLang="en-US" sz="1400" dirty="0" smtClean="0"/>
              <a:t>万</a:t>
            </a:r>
            <a:r>
              <a:rPr lang="en-US" altLang="ja-JP" sz="1400" dirty="0" smtClean="0"/>
              <a:t>/y)</a:t>
            </a:r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4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Light nuclei, anti-nuclei (performance check)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222901" y="1217396"/>
            <a:ext cx="11760164" cy="4351337"/>
          </a:xfrm>
        </p:spPr>
        <p:txBody>
          <a:bodyPr/>
          <a:lstStyle/>
          <a:p>
            <a:r>
              <a:rPr lang="en-US" altLang="ja-JP" dirty="0" smtClean="0"/>
              <a:t>ALICE</a:t>
            </a:r>
            <a:r>
              <a:rPr lang="ja-JP" altLang="en-US" dirty="0"/>
              <a:t> </a:t>
            </a:r>
            <a:r>
              <a:rPr lang="en-US" altLang="ja-JP" dirty="0" smtClean="0"/>
              <a:t>can identify measure ALL charged particles, nuclei, and charged decay daughters, as well as photons</a:t>
            </a:r>
          </a:p>
          <a:p>
            <a:r>
              <a:rPr lang="en-US" altLang="ja-JP" dirty="0" smtClean="0"/>
              <a:t>Nuclei, anti-nuclei up to A=4 is measured in ALICE 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40M </a:t>
            </a:r>
            <a:r>
              <a:rPr lang="en-US" altLang="ja-JP" dirty="0" err="1" smtClean="0"/>
              <a:t>Pb+Pb</a:t>
            </a:r>
            <a:r>
              <a:rPr lang="en-US" altLang="ja-JP" dirty="0" smtClean="0"/>
              <a:t> data in 2011</a:t>
            </a:r>
            <a:endParaRPr kumimoji="1" lang="en-US" altLang="ja-JP" dirty="0" smtClean="0"/>
          </a:p>
          <a:p>
            <a:r>
              <a:rPr kumimoji="1" lang="en-US" altLang="ja-JP" dirty="0" smtClean="0"/>
              <a:t>In Run3 data (100 billion), we expect x2000 statistics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~20k </a:t>
            </a:r>
            <a:r>
              <a:rPr kumimoji="1" lang="en-US" altLang="ja-JP" baseline="30000" dirty="0" smtClean="0">
                <a:sym typeface="Wingdings" panose="05000000000000000000" pitchFamily="2" charset="2"/>
              </a:rPr>
              <a:t>4</a:t>
            </a:r>
            <a:r>
              <a:rPr kumimoji="1" lang="en-US" altLang="ja-JP" dirty="0" smtClean="0">
                <a:sym typeface="Wingdings" panose="05000000000000000000" pitchFamily="2" charset="2"/>
              </a:rPr>
              <a:t>He and 6M </a:t>
            </a:r>
            <a:r>
              <a:rPr kumimoji="1" lang="en-US" altLang="ja-JP" baseline="30000" dirty="0" smtClean="0">
                <a:sym typeface="Wingdings" panose="05000000000000000000" pitchFamily="2" charset="2"/>
              </a:rPr>
              <a:t>3</a:t>
            </a:r>
            <a:r>
              <a:rPr kumimoji="1" lang="en-US" altLang="ja-JP" dirty="0" smtClean="0">
                <a:sym typeface="Wingdings" panose="05000000000000000000" pitchFamily="2" charset="2"/>
              </a:rPr>
              <a:t>He</a:t>
            </a:r>
            <a:endParaRPr kumimoji="1" lang="en-US" altLang="ja-JP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1026" name="Picture 2" descr="http://alice-publications.web.cern.ch/sites/alice-publications.web.cern.ch/files/papers/4087/TOFbeta_withInlet_newer-915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1" y="2640882"/>
            <a:ext cx="5658509" cy="38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ice-publications.web.cern.ch/sites/alice-publications.web.cern.ch/files/papers/4087/mass_ordering_alpha_A_ALICE_fixed-915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81" y="2490538"/>
            <a:ext cx="4796338" cy="3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40460" y="6488668"/>
            <a:ext cx="471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hlinkClick r:id="rId4"/>
              </a:rPr>
              <a:t>Nucl</a:t>
            </a:r>
            <a:r>
              <a:rPr lang="en-US" altLang="ja-JP" dirty="0">
                <a:hlinkClick r:id="rId4"/>
              </a:rPr>
              <a:t>. Phys. A 971 (2018) </a:t>
            </a:r>
            <a:r>
              <a:rPr lang="en-US" altLang="ja-JP" dirty="0" smtClean="0">
                <a:hlinkClick r:id="rId4"/>
              </a:rPr>
              <a:t>1-20</a:t>
            </a:r>
            <a:r>
              <a:rPr lang="en-US" altLang="ja-JP" dirty="0" smtClean="0"/>
              <a:t> , </a:t>
            </a:r>
            <a:r>
              <a:rPr lang="en-US" altLang="ja-JP" dirty="0" smtClean="0">
                <a:hlinkClick r:id="rId5"/>
              </a:rPr>
              <a:t>arXiv:1710.07531</a:t>
            </a:r>
            <a:r>
              <a:rPr lang="en-US" altLang="ja-JP" i="1" dirty="0" smtClean="0"/>
              <a:t> </a:t>
            </a:r>
            <a:endParaRPr kumimoji="1" lang="ja-JP" altLang="en-US" i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00681" y="6069350"/>
            <a:ext cx="241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rigidity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370515" y="3765550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lang="en-US" altLang="ja-JP" dirty="0" smtClean="0"/>
              <a:t>ime of flight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07640" y="6304002"/>
            <a:ext cx="290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</a:t>
            </a:r>
            <a:r>
              <a:rPr kumimoji="1" lang="en-US" altLang="ja-JP" dirty="0" smtClean="0"/>
              <a:t>enalty factor ~ 300/nucleon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56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Space-time evolution in heavy ion collisions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028" name="Picture 4" descr="http://na49info.web.cern.ch/na49info/Public/Press/pictures/NA49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" y="1862691"/>
            <a:ext cx="12183659" cy="412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216452" y="6372658"/>
            <a:ext cx="5089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Drawings: </a:t>
            </a:r>
            <a:r>
              <a:rPr lang="en-US" altLang="ja-JP" sz="1200" dirty="0">
                <a:hlinkClick r:id="rId3"/>
              </a:rPr>
              <a:t>http://</a:t>
            </a:r>
            <a:r>
              <a:rPr lang="en-US" altLang="ja-JP" sz="1200" dirty="0" smtClean="0">
                <a:hlinkClick r:id="rId3"/>
              </a:rPr>
              <a:t>na49info.web.cern.ch/na49info/Public/Press/findings.html</a:t>
            </a:r>
            <a:endParaRPr lang="ja-JP" altLang="en-US" sz="1200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3994189" y="3977360"/>
            <a:ext cx="1452942" cy="1963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97319" y="5847813"/>
            <a:ext cx="457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chemical freeze-out: hadron yields determined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7001985" y="1817580"/>
            <a:ext cx="38334" cy="8704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850519" y="1505859"/>
            <a:ext cx="266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residual interaction begins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576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Chemical </a:t>
            </a:r>
            <a:r>
              <a:rPr lang="en-US" altLang="ja-JP" dirty="0" smtClean="0"/>
              <a:t>freeze-out </a:t>
            </a:r>
            <a:r>
              <a:rPr lang="en-US" altLang="ja-JP" dirty="0"/>
              <a:t>h</a:t>
            </a:r>
            <a:r>
              <a:rPr lang="en-US" altLang="ja-JP" dirty="0" smtClean="0"/>
              <a:t>ypothesis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22900" y="1217396"/>
                <a:ext cx="11613811" cy="4351337"/>
              </a:xfrm>
            </p:spPr>
            <p:txBody>
              <a:bodyPr/>
              <a:lstStyle/>
              <a:p>
                <a:r>
                  <a:rPr lang="en-US" altLang="ja-JP" dirty="0" smtClean="0"/>
                  <a:t>Hadron yields are fixed at a certain time in the space-time evolution of heavy ion collisions (=end of inelastic scattering)</a:t>
                </a:r>
              </a:p>
              <a:p>
                <a:pPr lvl="1"/>
                <a:r>
                  <a:rPr lang="en-US" altLang="ja-JP" dirty="0"/>
                  <a:t>thermalized system complying hadrons with u, d, s </a:t>
                </a:r>
                <a:r>
                  <a:rPr lang="en-US" altLang="ja-JP" dirty="0" smtClean="0"/>
                  <a:t>quarks .. i.e. GCE: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  <m: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𝑐h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±1</m:t>
                                </m:r>
                              </m:e>
                            </m:func>
                          </m:den>
                        </m:f>
                      </m:e>
                    </m:nary>
                  </m:oMath>
                </a14:m>
                <a:endParaRPr lang="en-US" altLang="ja-JP" dirty="0"/>
              </a:p>
              <a:p>
                <a:pPr lvl="1"/>
                <a:r>
                  <a:rPr lang="en-US" altLang="ja-JP" dirty="0"/>
                  <a:t>hadron yields are determined with the few global parameters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00" y="1217396"/>
                <a:ext cx="11613811" cy="4351337"/>
              </a:xfrm>
              <a:blipFill>
                <a:blip r:embed="rId2"/>
                <a:stretch>
                  <a:fillRect l="-472" t="-1541" r="-5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5" name="Group 39"/>
          <p:cNvGrpSpPr>
            <a:grpSpLocks noChangeAspect="1"/>
          </p:cNvGrpSpPr>
          <p:nvPr/>
        </p:nvGrpSpPr>
        <p:grpSpPr bwMode="auto">
          <a:xfrm>
            <a:off x="8775955" y="2817395"/>
            <a:ext cx="1633828" cy="725790"/>
            <a:chOff x="476" y="3475"/>
            <a:chExt cx="1215" cy="444"/>
          </a:xfrm>
        </p:grpSpPr>
        <p:pic>
          <p:nvPicPr>
            <p:cNvPr id="6" name="Picture 33" descr="fugac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61"/>
            <a:stretch>
              <a:fillRect/>
            </a:stretch>
          </p:blipFill>
          <p:spPr bwMode="auto">
            <a:xfrm>
              <a:off x="476" y="3475"/>
              <a:ext cx="1215" cy="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4" descr="fugac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7"/>
            <a:stretch>
              <a:fillRect/>
            </a:stretch>
          </p:blipFill>
          <p:spPr bwMode="auto">
            <a:xfrm>
              <a:off x="521" y="3701"/>
              <a:ext cx="1099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2" descr="den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36" y="2748490"/>
            <a:ext cx="6985000" cy="86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5"/>
              <p:cNvSpPr>
                <a:spLocks noChangeArrowheads="1"/>
              </p:cNvSpPr>
              <p:nvPr/>
            </p:nvSpPr>
            <p:spPr bwMode="auto">
              <a:xfrm>
                <a:off x="1533073" y="3813764"/>
                <a:ext cx="3709092" cy="1638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FF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385763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dirty="0"/>
                  <a:t>	: 1 for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US" altLang="ja-JP" sz="200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altLang="ja-JP" sz="2000" dirty="0" smtClean="0"/>
                  <a:t>, </a:t>
                </a:r>
                <a:r>
                  <a:rPr lang="en-US" altLang="ja-JP" sz="2000" dirty="0"/>
                  <a:t>-1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000" i="0" dirty="0"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acc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0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</m:oMath>
                </a14:m>
                <a:endParaRPr lang="en-US" altLang="ja-JP" sz="2000" dirty="0"/>
              </a:p>
              <a:p>
                <a:pPr defTabSz="385763"/>
                <a:r>
                  <a:rPr lang="en-US" altLang="ja-JP" sz="20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dirty="0"/>
                  <a:t>	: 1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ja-JP" sz="2000" dirty="0" smtClean="0"/>
                  <a:t>, </a:t>
                </a:r>
                <a:r>
                  <a:rPr lang="en-US" altLang="ja-JP" sz="2000" dirty="0"/>
                  <a:t>-1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acc>
                  </m:oMath>
                </a14:m>
                <a:endParaRPr lang="en-US" altLang="ja-JP" sz="2000" dirty="0"/>
              </a:p>
              <a:p>
                <a:pPr defTabSz="385763"/>
                <a:r>
                  <a:rPr lang="en-US" altLang="ja-JP" sz="20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i="1" dirty="0">
                    <a:latin typeface="Arial" charset="0"/>
                  </a:rPr>
                  <a:t>	</a:t>
                </a:r>
                <a:r>
                  <a:rPr lang="en-US" altLang="ja-JP" sz="2000" dirty="0"/>
                  <a:t>:</a:t>
                </a:r>
                <a:r>
                  <a:rPr lang="en-US" altLang="ja-JP" sz="2000" i="1" dirty="0">
                    <a:latin typeface="Arial" charset="0"/>
                  </a:rPr>
                  <a:t> </a:t>
                </a:r>
                <a:r>
                  <a:rPr lang="en-US" altLang="ja-JP" sz="2000" dirty="0"/>
                  <a:t>spin-isospin freedom</a:t>
                </a:r>
              </a:p>
              <a:p>
                <a:pPr defTabSz="385763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dirty="0"/>
                  <a:t>	: particle </a:t>
                </a:r>
                <a:r>
                  <a:rPr lang="en-US" altLang="ja-JP" sz="2000" dirty="0" smtClean="0"/>
                  <a:t>mass</a:t>
                </a:r>
              </a:p>
              <a:p>
                <a:pPr defTabSz="385763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000" dirty="0" smtClean="0"/>
                  <a:t>	: modified Bessel function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9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3073" y="3813764"/>
                <a:ext cx="3709092" cy="1638848"/>
              </a:xfrm>
              <a:prstGeom prst="rect">
                <a:avLst/>
              </a:prstGeom>
              <a:blipFill>
                <a:blip r:embed="rId5"/>
                <a:stretch>
                  <a:fillRect l="-328" t="-1493" r="-3448" b="-59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6"/>
              <p:cNvSpPr>
                <a:spLocks noChangeArrowheads="1"/>
              </p:cNvSpPr>
              <p:nvPr/>
            </p:nvSpPr>
            <p:spPr bwMode="auto">
              <a:xfrm>
                <a:off x="6029805" y="3797104"/>
                <a:ext cx="5184775" cy="1655519"/>
              </a:xfrm>
              <a:prstGeom prst="rect">
                <a:avLst/>
              </a:prstGeom>
              <a:noFill/>
              <a:ln w="28575">
                <a:solidFill>
                  <a:srgbClr val="FF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377825">
                  <a:tabLst>
                    <a:tab pos="539750" algn="l"/>
                  </a:tabLst>
                </a:pPr>
                <a:r>
                  <a:rPr lang="en-US" altLang="ja-JP" sz="2000" dirty="0" smtClean="0">
                    <a:latin typeface="Arial" charset="0"/>
                  </a:rPr>
                  <a:t>global parameters</a:t>
                </a:r>
              </a:p>
              <a:p>
                <a:pPr defTabSz="377825">
                  <a:tabLst>
                    <a:tab pos="539750" algn="l"/>
                  </a:tabLst>
                </a:pPr>
                <a:r>
                  <a:rPr lang="en-US" altLang="ja-JP" sz="2000" b="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US" altLang="ja-JP" sz="2000" baseline="-25000" dirty="0">
                    <a:solidFill>
                      <a:srgbClr val="FF0000"/>
                    </a:solidFill>
                    <a:latin typeface="Arial" charset="0"/>
                  </a:rPr>
                  <a:t>	</a:t>
                </a:r>
                <a:r>
                  <a:rPr lang="en-US" altLang="ja-JP" sz="2000" dirty="0">
                    <a:latin typeface="Arial" charset="0"/>
                  </a:rPr>
                  <a:t>: </a:t>
                </a:r>
                <a:r>
                  <a:rPr lang="en-US" altLang="ja-JP" sz="2000" dirty="0"/>
                  <a:t>chemical freeze-out </a:t>
                </a:r>
                <a:r>
                  <a:rPr lang="en-US" altLang="ja-JP" sz="2000" dirty="0" smtClean="0"/>
                  <a:t>temperature</a:t>
                </a:r>
                <a:endParaRPr lang="en-US" altLang="ja-JP" sz="2000" dirty="0"/>
              </a:p>
              <a:p>
                <a:pPr defTabSz="377825">
                  <a:tabLst>
                    <a:tab pos="539750" algn="l"/>
                  </a:tabLst>
                </a:pPr>
                <a:r>
                  <a:rPr lang="en-US" altLang="ja-JP" sz="2000" b="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altLang="ja-JP" sz="2000" dirty="0" smtClean="0">
                    <a:latin typeface="Arial" charset="0"/>
                  </a:rPr>
                  <a:t>	: </a:t>
                </a:r>
                <a:r>
                  <a:rPr lang="en-US" altLang="ja-JP" sz="2000" dirty="0"/>
                  <a:t>light-quark chemical potential</a:t>
                </a:r>
              </a:p>
              <a:p>
                <a:pPr defTabSz="377825">
                  <a:tabLst>
                    <a:tab pos="539750" algn="l"/>
                  </a:tabLst>
                </a:pPr>
                <a:r>
                  <a:rPr lang="en-US" altLang="ja-JP" sz="2000" b="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altLang="ja-JP" sz="2000" dirty="0" smtClean="0">
                    <a:latin typeface="Arial" charset="0"/>
                  </a:rPr>
                  <a:t>	: </a:t>
                </a:r>
                <a:r>
                  <a:rPr lang="en-US" altLang="ja-JP" sz="2000" dirty="0"/>
                  <a:t>strangeness chemical potential</a:t>
                </a:r>
              </a:p>
              <a:p>
                <a:pPr defTabSz="377825">
                  <a:tabLst>
                    <a:tab pos="539750" algn="l"/>
                  </a:tabLst>
                </a:pPr>
                <a:r>
                  <a:rPr lang="en-US" altLang="ja-JP" sz="2000" b="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altLang="ja-JP" sz="2000" dirty="0" smtClean="0">
                    <a:latin typeface="Arial" charset="0"/>
                  </a:rPr>
                  <a:t>	: </a:t>
                </a:r>
                <a:r>
                  <a:rPr lang="en-US" altLang="ja-JP" sz="2000" dirty="0"/>
                  <a:t>strangeness saturation factor</a:t>
                </a:r>
              </a:p>
            </p:txBody>
          </p:sp>
        </mc:Choice>
        <mc:Fallback xmlns="">
          <p:sp>
            <p:nvSpPr>
              <p:cNvPr id="10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9805" y="3797104"/>
                <a:ext cx="5184775" cy="1655519"/>
              </a:xfrm>
              <a:prstGeom prst="rect">
                <a:avLst/>
              </a:prstGeom>
              <a:blipFill>
                <a:blip r:embed="rId6"/>
                <a:stretch>
                  <a:fillRect l="-935" t="-1087" b="-5072"/>
                </a:stretch>
              </a:blipFill>
              <a:ln w="28575">
                <a:solidFill>
                  <a:srgbClr val="FF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596320" y="5926873"/>
            <a:ext cx="10999169" cy="461665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Hadron yields →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d</a:t>
            </a:r>
            <a:r>
              <a:rPr lang="en-US" altLang="ja-JP" sz="2400" dirty="0" smtClean="0"/>
              <a:t>etermine temperature and chemical potential at chemical freeze-out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53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Hadron</a:t>
            </a:r>
            <a:r>
              <a:rPr lang="ja-JP" altLang="en-US" dirty="0"/>
              <a:t> </a:t>
            </a:r>
            <a:r>
              <a:rPr lang="en-US" altLang="ja-JP" dirty="0"/>
              <a:t>y</a:t>
            </a:r>
            <a:r>
              <a:rPr lang="en-US" altLang="ja-JP" dirty="0" smtClean="0"/>
              <a:t>ields</a:t>
            </a:r>
            <a:r>
              <a:rPr lang="ja-JP" altLang="en-US" dirty="0" smtClean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hemical</a:t>
            </a:r>
            <a:r>
              <a:rPr lang="ja-JP" altLang="en-US" dirty="0" smtClean="0"/>
              <a:t> </a:t>
            </a:r>
            <a:r>
              <a:rPr lang="en-US" altLang="ja-JP" dirty="0" smtClean="0"/>
              <a:t>freeze-out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Hypothesis of </a:t>
            </a:r>
            <a:r>
              <a:rPr lang="en-US" altLang="ja-JP" dirty="0" smtClean="0"/>
              <a:t>chemical freeze-out </a:t>
            </a:r>
            <a:r>
              <a:rPr lang="en-US" altLang="ja-JP" dirty="0"/>
              <a:t>works reasonably well to describe hadron yields for nuclear collisions in wide colliding energies.</a:t>
            </a:r>
          </a:p>
          <a:p>
            <a:r>
              <a:rPr lang="en-US" altLang="ja-JP" dirty="0"/>
              <a:t>Utilize this property to predict yield of specific particles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5" y="2407526"/>
            <a:ext cx="4862241" cy="436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" name="図形グループ 9"/>
          <p:cNvGrpSpPr/>
          <p:nvPr/>
        </p:nvGrpSpPr>
        <p:grpSpPr>
          <a:xfrm>
            <a:off x="5970216" y="2514113"/>
            <a:ext cx="4503310" cy="4296204"/>
            <a:chOff x="4743988" y="767235"/>
            <a:chExt cx="4332544" cy="416985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/>
            <a:srcRect l="4461" t="5206"/>
            <a:stretch/>
          </p:blipFill>
          <p:spPr>
            <a:xfrm>
              <a:off x="4743988" y="767235"/>
              <a:ext cx="4332544" cy="4169855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715000" y="3836216"/>
              <a:ext cx="1612414" cy="2769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 Neue"/>
                  <a:cs typeface="Helvetica Neue"/>
                </a:rPr>
                <a:t>C</a:t>
              </a:r>
              <a:r>
                <a:rPr lang="en-US" sz="1200" dirty="0" smtClean="0">
                  <a:latin typeface="Helvetica Neue"/>
                  <a:cs typeface="Helvetica Neue"/>
                </a:rPr>
                <a:t>hemical Freeze-out</a:t>
              </a:r>
              <a:endParaRPr lang="en-US" sz="1200" dirty="0">
                <a:latin typeface="Helvetica Neue"/>
                <a:cs typeface="Helvetica Neue"/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 rot="19085953">
              <a:off x="6575433" y="3435384"/>
              <a:ext cx="825500" cy="143529"/>
            </a:xfrm>
            <a:prstGeom prst="rightArrow">
              <a:avLst/>
            </a:prstGeom>
            <a:solidFill>
              <a:srgbClr val="C0504D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円/楕円 3"/>
            <p:cNvSpPr/>
            <p:nvPr/>
          </p:nvSpPr>
          <p:spPr>
            <a:xfrm>
              <a:off x="5460207" y="1846183"/>
              <a:ext cx="381000" cy="344714"/>
            </a:xfrm>
            <a:prstGeom prst="ellipse">
              <a:avLst/>
            </a:prstGeom>
            <a:noFill/>
            <a:ln w="19050" cmpd="sng">
              <a:solidFill>
                <a:srgbClr val="FC010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136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Thermal model at 156 MeV predicts yields well</a:t>
            </a:r>
            <a:endParaRPr kumimoji="1"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Pb-Pb</a:t>
            </a:r>
            <a:r>
              <a:rPr lang="en-US" altLang="ja-JP" dirty="0"/>
              <a:t> s</a:t>
            </a:r>
            <a:r>
              <a:rPr lang="en-US" altLang="ja-JP" baseline="-25000" dirty="0"/>
              <a:t>NN</a:t>
            </a:r>
            <a:r>
              <a:rPr lang="en-US" altLang="ja-JP" baseline="30000" dirty="0"/>
              <a:t>1/2</a:t>
            </a:r>
            <a:r>
              <a:rPr lang="en-US" altLang="ja-JP" dirty="0"/>
              <a:t> = 2.76 </a:t>
            </a:r>
            <a:r>
              <a:rPr lang="en-US" altLang="ja-JP" dirty="0" err="1"/>
              <a:t>TeV</a:t>
            </a:r>
            <a:r>
              <a:rPr lang="en-US" altLang="ja-JP" dirty="0"/>
              <a:t>, 10% central collisions</a:t>
            </a:r>
            <a:endParaRPr lang="en-US" altLang="ja-JP" sz="1800" dirty="0"/>
          </a:p>
          <a:p>
            <a:r>
              <a:rPr lang="en-US" altLang="ja-JP" dirty="0"/>
              <a:t>Yields from pion to </a:t>
            </a:r>
            <a:r>
              <a:rPr lang="en-US" altLang="ja-JP" baseline="30000" dirty="0"/>
              <a:t>4</a:t>
            </a:r>
            <a:r>
              <a:rPr lang="en-US" altLang="ja-JP" dirty="0"/>
              <a:t>He are fitted well with the CF models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2050" name="Picture 2" descr="http://alice-publications.web.cern.ch/sites/alice-publications.web.cern.ch/files/papers/4087/Fit_PbPb0010_GSITHERMUSSHARE_new_alpha_fixed-915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1" y="1982196"/>
            <a:ext cx="7047620" cy="48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8258394" y="3052555"/>
            <a:ext cx="2205656" cy="58477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NPA </a:t>
            </a:r>
            <a:r>
              <a:rPr lang="en-US" altLang="ja-JP" sz="1600" dirty="0"/>
              <a:t>971 (2018) 1–20 </a:t>
            </a:r>
          </a:p>
          <a:p>
            <a:r>
              <a:rPr lang="is-IS" sz="1600" dirty="0" smtClean="0">
                <a:latin typeface="Helvetica Neue"/>
                <a:cs typeface="Helvetica Neue"/>
              </a:rPr>
              <a:t>ALICE collaboration</a:t>
            </a:r>
          </a:p>
        </p:txBody>
      </p:sp>
      <p:cxnSp>
        <p:nvCxnSpPr>
          <p:cNvPr id="7" name="直線矢印コネクタ 6"/>
          <p:cNvCxnSpPr>
            <a:stCxn id="8" idx="1"/>
          </p:cNvCxnSpPr>
          <p:nvPr/>
        </p:nvCxnSpPr>
        <p:spPr>
          <a:xfrm flipH="1" flipV="1">
            <a:off x="5426256" y="4372873"/>
            <a:ext cx="2832138" cy="268243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8258394" y="3902452"/>
            <a:ext cx="2205656" cy="1477328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Three CF models: </a:t>
            </a:r>
            <a:endParaRPr lang="en-US" altLang="ja-JP" dirty="0"/>
          </a:p>
          <a:p>
            <a:r>
              <a:rPr lang="en-US" altLang="ja-JP" dirty="0" smtClean="0">
                <a:latin typeface="Helvetica Neue"/>
                <a:cs typeface="Helvetica Neue"/>
              </a:rPr>
              <a:t>T</a:t>
            </a:r>
            <a:r>
              <a:rPr lang="en-US" altLang="ja-JP" baseline="-25000" dirty="0" smtClean="0">
                <a:latin typeface="Helvetica Neue"/>
                <a:cs typeface="Helvetica Neue"/>
              </a:rPr>
              <a:t>CF</a:t>
            </a:r>
            <a:r>
              <a:rPr lang="en-US" altLang="ja-JP" dirty="0" smtClean="0">
                <a:latin typeface="Helvetica Neue"/>
                <a:cs typeface="Helvetica Neue"/>
              </a:rPr>
              <a:t> ~ 155-156 MeV</a:t>
            </a:r>
          </a:p>
          <a:p>
            <a:endParaRPr lang="en-US" dirty="0">
              <a:latin typeface="Helvetica Neue"/>
              <a:cs typeface="Helvetica Neue"/>
            </a:endParaRPr>
          </a:p>
          <a:p>
            <a:r>
              <a:rPr lang="en-US" altLang="ja-JP" dirty="0"/>
              <a:t>Yields are sensitive to </a:t>
            </a:r>
          </a:p>
          <a:p>
            <a:r>
              <a:rPr lang="en-US" altLang="ja-JP" dirty="0"/>
              <a:t>the CF </a:t>
            </a:r>
            <a:r>
              <a:rPr lang="en-US" altLang="ja-JP" dirty="0" smtClean="0"/>
              <a:t>temperature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184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Hadron </a:t>
            </a:r>
            <a:r>
              <a:rPr lang="en-US" altLang="ja-JP" dirty="0" smtClean="0"/>
              <a:t>yields </a:t>
            </a:r>
            <a:r>
              <a:rPr lang="en-US" altLang="ja-JP" dirty="0"/>
              <a:t>vs. </a:t>
            </a:r>
            <a:r>
              <a:rPr lang="en-US" altLang="ja-JP" dirty="0" smtClean="0"/>
              <a:t>mass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7"/>
            <a:ext cx="5949299" cy="4372242"/>
          </a:xfrm>
        </p:spPr>
        <p:txBody>
          <a:bodyPr>
            <a:normAutofit/>
          </a:bodyPr>
          <a:lstStyle/>
          <a:p>
            <a:r>
              <a:rPr lang="en-US" altLang="ja-JP" dirty="0"/>
              <a:t>Smooth trend with mass</a:t>
            </a:r>
          </a:p>
          <a:p>
            <a:r>
              <a:rPr lang="en-US" altLang="ja-JP" dirty="0"/>
              <a:t>Why the simple chemical </a:t>
            </a:r>
            <a:r>
              <a:rPr lang="en-US" altLang="ja-JP" dirty="0" smtClean="0"/>
              <a:t>freeze-out </a:t>
            </a:r>
            <a:r>
              <a:rPr lang="en-US" altLang="ja-JP" dirty="0"/>
              <a:t>model works so well covering </a:t>
            </a:r>
            <a:r>
              <a:rPr lang="en-US" altLang="ja-JP" dirty="0" smtClean="0"/>
              <a:t>not only mesons but also to </a:t>
            </a:r>
            <a:r>
              <a:rPr lang="en-US" altLang="ja-JP" dirty="0"/>
              <a:t>light nuclei?</a:t>
            </a:r>
          </a:p>
          <a:p>
            <a:endParaRPr lang="en-US" altLang="ja-JP" dirty="0"/>
          </a:p>
          <a:p>
            <a:pPr lvl="1"/>
            <a:r>
              <a:rPr lang="en-US" altLang="ja-JP" dirty="0"/>
              <a:t>T</a:t>
            </a:r>
            <a:r>
              <a:rPr lang="en-US" altLang="ja-JP" baseline="-25000" dirty="0"/>
              <a:t>CF</a:t>
            </a:r>
            <a:r>
              <a:rPr lang="en-US" altLang="ja-JP" dirty="0"/>
              <a:t> ~ 155 </a:t>
            </a:r>
            <a:r>
              <a:rPr lang="en-US" altLang="ja-JP" dirty="0" smtClean="0"/>
              <a:t>MeV</a:t>
            </a:r>
          </a:p>
          <a:p>
            <a:pPr lvl="1"/>
            <a:r>
              <a:rPr lang="en-US" altLang="ja-JP" dirty="0" smtClean="0"/>
              <a:t>T</a:t>
            </a:r>
            <a:r>
              <a:rPr lang="en-US" altLang="ja-JP" baseline="-25000" dirty="0" smtClean="0"/>
              <a:t>KF</a:t>
            </a:r>
            <a:r>
              <a:rPr lang="en-US" altLang="ja-JP" dirty="0" smtClean="0"/>
              <a:t> </a:t>
            </a:r>
            <a:r>
              <a:rPr lang="en-US" altLang="ja-JP" dirty="0"/>
              <a:t>~ 100 MeV</a:t>
            </a:r>
          </a:p>
          <a:p>
            <a:pPr marL="0" indent="0">
              <a:buNone/>
            </a:pPr>
            <a:endParaRPr lang="en-US" altLang="ja-JP" dirty="0" smtClean="0"/>
          </a:p>
          <a:p>
            <a:pPr lvl="1"/>
            <a:r>
              <a:rPr lang="en-US" altLang="ja-JP" dirty="0" smtClean="0"/>
              <a:t>BE(d)     ~ 2.22 MeV</a:t>
            </a:r>
          </a:p>
          <a:p>
            <a:pPr lvl="1"/>
            <a:r>
              <a:rPr lang="en-US" altLang="ja-JP" dirty="0" smtClean="0"/>
              <a:t>BE(</a:t>
            </a:r>
            <a:r>
              <a:rPr lang="en-US" altLang="ja-JP" baseline="30000" dirty="0" smtClean="0"/>
              <a:t>3</a:t>
            </a:r>
            <a:r>
              <a:rPr lang="en-US" altLang="ja-JP" baseline="-25000" dirty="0" smtClean="0"/>
              <a:t>Λ</a:t>
            </a:r>
            <a:r>
              <a:rPr lang="en-US" altLang="ja-JP" dirty="0" smtClean="0"/>
              <a:t>H</a:t>
            </a:r>
            <a:r>
              <a:rPr lang="en-US" altLang="ja-JP" dirty="0"/>
              <a:t>) = 0.13 ± 0.05 </a:t>
            </a:r>
            <a:r>
              <a:rPr lang="en-US" altLang="ja-JP" dirty="0" smtClean="0"/>
              <a:t>MeV</a:t>
            </a:r>
            <a:r>
              <a:rPr lang="en-US" altLang="ja-JP" dirty="0"/>
              <a:t> </a:t>
            </a:r>
            <a:r>
              <a:rPr lang="en-US" altLang="ja-JP" dirty="0" smtClean="0"/>
              <a:t>[NPA </a:t>
            </a:r>
            <a:r>
              <a:rPr lang="en-US" altLang="ja-JP" dirty="0"/>
              <a:t>754, 3c (2005)]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69" y="1166007"/>
            <a:ext cx="6118760" cy="561088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015239" y="6379028"/>
            <a:ext cx="756328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s-IS" sz="1400" i="1" dirty="0">
                <a:latin typeface="Helvetica Neue"/>
                <a:cs typeface="Helvetica Neue"/>
              </a:rPr>
              <a:t>Naturevolume 561, pages321–330 (</a:t>
            </a:r>
            <a:r>
              <a:rPr lang="is-IS" sz="1400" i="1" dirty="0" smtClean="0">
                <a:latin typeface="Helvetica Neue"/>
                <a:cs typeface="Helvetica Neue"/>
              </a:rPr>
              <a:t>2018), </a:t>
            </a:r>
            <a:r>
              <a:rPr lang="pl-PL" sz="1400" i="1" dirty="0" smtClean="0">
                <a:latin typeface="Helvetica Neue"/>
                <a:cs typeface="Helvetica Neue"/>
              </a:rPr>
              <a:t>A</a:t>
            </a:r>
            <a:r>
              <a:rPr lang="en-US" sz="1400" i="1" dirty="0" smtClean="0">
                <a:latin typeface="Helvetica Neue"/>
                <a:cs typeface="Helvetica Neue"/>
              </a:rPr>
              <a:t>. </a:t>
            </a:r>
            <a:r>
              <a:rPr lang="pl-PL" sz="1400" i="1" dirty="0" smtClean="0">
                <a:latin typeface="Helvetica Neue"/>
                <a:cs typeface="Helvetica Neue"/>
              </a:rPr>
              <a:t>Andronic</a:t>
            </a:r>
            <a:r>
              <a:rPr lang="pl-PL" sz="1400" i="1" dirty="0">
                <a:latin typeface="Helvetica Neue"/>
                <a:cs typeface="Helvetica Neue"/>
              </a:rPr>
              <a:t>, </a:t>
            </a:r>
            <a:r>
              <a:rPr lang="pl-PL" sz="1400" i="1" dirty="0" smtClean="0">
                <a:latin typeface="Helvetica Neue"/>
                <a:cs typeface="Helvetica Neue"/>
              </a:rPr>
              <a:t>P</a:t>
            </a:r>
            <a:r>
              <a:rPr lang="en-US" sz="1400" i="1" dirty="0" smtClean="0">
                <a:latin typeface="Helvetica Neue"/>
                <a:cs typeface="Helvetica Neue"/>
              </a:rPr>
              <a:t>.</a:t>
            </a:r>
            <a:r>
              <a:rPr lang="pl-PL" sz="1400" i="1" dirty="0" smtClean="0">
                <a:latin typeface="Helvetica Neue"/>
                <a:cs typeface="Helvetica Neue"/>
              </a:rPr>
              <a:t> </a:t>
            </a:r>
            <a:r>
              <a:rPr lang="pl-PL" sz="1400" i="1" dirty="0">
                <a:latin typeface="Helvetica Neue"/>
                <a:cs typeface="Helvetica Neue"/>
              </a:rPr>
              <a:t>Braun-Munzinger, </a:t>
            </a:r>
            <a:r>
              <a:rPr lang="pl-PL" sz="1400" i="1" dirty="0" smtClean="0">
                <a:latin typeface="Helvetica Neue"/>
                <a:cs typeface="Helvetica Neue"/>
              </a:rPr>
              <a:t>K</a:t>
            </a:r>
            <a:r>
              <a:rPr lang="en-US" sz="1400" i="1" dirty="0" smtClean="0">
                <a:latin typeface="Helvetica Neue"/>
                <a:cs typeface="Helvetica Neue"/>
              </a:rPr>
              <a:t>.</a:t>
            </a:r>
            <a:r>
              <a:rPr lang="pl-PL" sz="1400" i="1" dirty="0" smtClean="0">
                <a:latin typeface="Helvetica Neue"/>
                <a:cs typeface="Helvetica Neue"/>
              </a:rPr>
              <a:t>Redlich </a:t>
            </a:r>
            <a:r>
              <a:rPr lang="pl-PL" sz="1400" i="1" dirty="0">
                <a:latin typeface="Helvetica Neue"/>
                <a:cs typeface="Helvetica Neue"/>
              </a:rPr>
              <a:t>&amp; </a:t>
            </a:r>
            <a:r>
              <a:rPr lang="pl-PL" sz="1400" i="1" dirty="0" smtClean="0">
                <a:latin typeface="Helvetica Neue"/>
                <a:cs typeface="Helvetica Neue"/>
              </a:rPr>
              <a:t>J</a:t>
            </a:r>
            <a:r>
              <a:rPr lang="en-US" sz="1400" i="1" dirty="0" smtClean="0">
                <a:latin typeface="Helvetica Neue"/>
                <a:cs typeface="Helvetica Neue"/>
              </a:rPr>
              <a:t>.</a:t>
            </a:r>
            <a:r>
              <a:rPr lang="pl-PL" sz="1400" i="1" dirty="0" smtClean="0">
                <a:latin typeface="Helvetica Neue"/>
                <a:cs typeface="Helvetica Neue"/>
              </a:rPr>
              <a:t> </a:t>
            </a:r>
            <a:r>
              <a:rPr lang="pl-PL" sz="1400" i="1" dirty="0">
                <a:latin typeface="Helvetica Neue"/>
                <a:cs typeface="Helvetica Neue"/>
              </a:rPr>
              <a:t>Stachel </a:t>
            </a:r>
            <a:endParaRPr lang="en-US" sz="1400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9129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Expected </a:t>
            </a:r>
            <a:r>
              <a:rPr lang="en-US" altLang="ja-JP" dirty="0" smtClean="0"/>
              <a:t>yields </a:t>
            </a:r>
            <a:r>
              <a:rPr lang="en-US" altLang="ja-JP" dirty="0"/>
              <a:t>for </a:t>
            </a:r>
            <a:r>
              <a:rPr lang="en-US" altLang="ja-JP" dirty="0" smtClean="0"/>
              <a:t>di-baryons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5396235" cy="4351337"/>
          </a:xfrm>
        </p:spPr>
        <p:txBody>
          <a:bodyPr/>
          <a:lstStyle/>
          <a:p>
            <a:r>
              <a:rPr lang="en-US" altLang="ja-JP" dirty="0"/>
              <a:t>We can expect  enough statistics even for </a:t>
            </a:r>
            <a:r>
              <a:rPr lang="en-US" altLang="ja-JP" dirty="0">
                <a:latin typeface="Symbol" charset="2"/>
                <a:cs typeface="Symbol" charset="2"/>
              </a:rPr>
              <a:t>WW</a:t>
            </a:r>
            <a:r>
              <a:rPr lang="en-US" altLang="ja-JP" dirty="0"/>
              <a:t> in the LHC RUN3</a:t>
            </a:r>
          </a:p>
          <a:p>
            <a:endParaRPr lang="en-US" altLang="ja-JP" sz="1200" dirty="0"/>
          </a:p>
          <a:p>
            <a:r>
              <a:rPr lang="en-US" altLang="ja-JP" dirty="0"/>
              <a:t>In case when the yield deviate from the </a:t>
            </a:r>
            <a:r>
              <a:rPr lang="en-US" altLang="ja-JP" dirty="0" smtClean="0"/>
              <a:t>CF model expectation;</a:t>
            </a:r>
            <a:endParaRPr lang="en-US" altLang="ja-JP" dirty="0"/>
          </a:p>
          <a:p>
            <a:pPr lvl="1"/>
            <a:r>
              <a:rPr lang="en-US" altLang="ja-JP" dirty="0"/>
              <a:t>n</a:t>
            </a:r>
            <a:r>
              <a:rPr lang="en-US" altLang="ja-JP" dirty="0" smtClean="0"/>
              <a:t>o </a:t>
            </a:r>
            <a:r>
              <a:rPr lang="en-US" altLang="ja-JP" dirty="0"/>
              <a:t>bound state</a:t>
            </a:r>
          </a:p>
          <a:p>
            <a:pPr lvl="1"/>
            <a:r>
              <a:rPr lang="en-US" altLang="ja-JP" dirty="0"/>
              <a:t>p</a:t>
            </a:r>
            <a:r>
              <a:rPr lang="en-US" altLang="ja-JP" dirty="0" smtClean="0"/>
              <a:t>roduction </a:t>
            </a:r>
            <a:r>
              <a:rPr lang="en-US" altLang="ja-JP" dirty="0"/>
              <a:t>mechanism is different from those of normal nuclei</a:t>
            </a:r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nique </a:t>
            </a:r>
            <a:r>
              <a:rPr lang="en-US" altLang="ja-JP" dirty="0"/>
              <a:t>configuration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952" y="1268691"/>
            <a:ext cx="6003176" cy="5124738"/>
          </a:xfrm>
          <a:prstGeom prst="rect">
            <a:avLst/>
          </a:prstGeom>
        </p:spPr>
      </p:pic>
      <p:cxnSp>
        <p:nvCxnSpPr>
          <p:cNvPr id="12" name="直線コネクタ 11"/>
          <p:cNvCxnSpPr>
            <a:cxnSpLocks/>
          </p:cNvCxnSpPr>
          <p:nvPr/>
        </p:nvCxnSpPr>
        <p:spPr>
          <a:xfrm flipV="1">
            <a:off x="11113274" y="4212376"/>
            <a:ext cx="31523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0992998" y="4158764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Symbol" charset="2"/>
                        </a:rPr>
                        <m:t>ΩΩ</m:t>
                      </m:r>
                    </m:oMath>
                  </m:oMathPara>
                </a14:m>
                <a:endParaRPr lang="en-US" b="0" dirty="0" smtClean="0">
                  <a:latin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998" y="4158764"/>
                <a:ext cx="5565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円/楕円 17"/>
          <p:cNvSpPr/>
          <p:nvPr/>
        </p:nvSpPr>
        <p:spPr>
          <a:xfrm>
            <a:off x="8550141" y="2522649"/>
            <a:ext cx="687646" cy="639470"/>
          </a:xfrm>
          <a:prstGeom prst="ellipse">
            <a:avLst/>
          </a:prstGeom>
          <a:noFill/>
          <a:ln w="19050" cmpd="sng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円/楕円 18"/>
          <p:cNvSpPr/>
          <p:nvPr/>
        </p:nvSpPr>
        <p:spPr>
          <a:xfrm rot="19687145">
            <a:off x="10365414" y="2500423"/>
            <a:ext cx="830005" cy="2270271"/>
          </a:xfrm>
          <a:prstGeom prst="ellipse">
            <a:avLst/>
          </a:prstGeom>
          <a:noFill/>
          <a:ln w="19050" cmpd="sng">
            <a:solidFill>
              <a:srgbClr val="FC01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yield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Run3 with x3000 statistics double-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ja-JP" dirty="0"/>
                  <a:t> hyper nuclei is in </a:t>
                </a:r>
                <a:r>
                  <a:rPr lang="en-US" altLang="ja-JP" dirty="0" smtClean="0"/>
                  <a:t>target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94" y="1767800"/>
            <a:ext cx="8855407" cy="427735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883094" y="6119137"/>
            <a:ext cx="3408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lide by </a:t>
            </a:r>
            <a:r>
              <a:rPr lang="en-US" altLang="ja-JP" dirty="0"/>
              <a:t>Y. Watanabe in ExHIC2016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866057" y="6377788"/>
            <a:ext cx="722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numbers from </a:t>
            </a:r>
            <a:r>
              <a:rPr lang="en-US" altLang="ja-JP" b="1" dirty="0" smtClean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Upgrade </a:t>
            </a:r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of the ALICE Experiment: Letter Of Intent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57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ALICE@LHC </a:t>
            </a:r>
            <a:r>
              <a:rPr lang="en-US" altLang="ja-JP" dirty="0"/>
              <a:t>u</a:t>
            </a:r>
            <a:r>
              <a:rPr kumimoji="1" lang="en-US" altLang="ja-JP" dirty="0" smtClean="0"/>
              <a:t>pgrades for Run3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5125957" cy="5528461"/>
          </a:xfrm>
        </p:spPr>
        <p:txBody>
          <a:bodyPr>
            <a:normAutofit/>
          </a:bodyPr>
          <a:lstStyle/>
          <a:p>
            <a:r>
              <a:rPr lang="en-US" altLang="ja-JP" dirty="0"/>
              <a:t>New Inner Tracking System (ITS)</a:t>
            </a:r>
          </a:p>
          <a:p>
            <a:pPr marL="457200" lvl="1" indent="0">
              <a:buNone/>
            </a:pPr>
            <a:r>
              <a:rPr lang="en-US" altLang="ja-JP" dirty="0" smtClean="0"/>
              <a:t>MAPS</a:t>
            </a:r>
            <a:r>
              <a:rPr lang="en-US" altLang="ja-JP" dirty="0"/>
              <a:t>: improved </a:t>
            </a:r>
            <a:r>
              <a:rPr lang="en-US" altLang="ja-JP" dirty="0" smtClean="0"/>
              <a:t>resolution, less </a:t>
            </a:r>
            <a:r>
              <a:rPr lang="en-US" altLang="ja-JP" dirty="0"/>
              <a:t>material, faster readout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Forward Muon Tracker (MFT)</a:t>
            </a:r>
          </a:p>
          <a:p>
            <a:pPr marL="457200" lvl="1" indent="0">
              <a:buNone/>
            </a:pPr>
            <a:r>
              <a:rPr lang="en-US" altLang="ja-JP" dirty="0" smtClean="0"/>
              <a:t>vertex </a:t>
            </a:r>
            <a:r>
              <a:rPr lang="en-US" altLang="ja-JP" dirty="0"/>
              <a:t>tracker at forward rapidity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TPC Readout Chambers</a:t>
            </a:r>
          </a:p>
          <a:p>
            <a:pPr marL="457200" lvl="1" indent="0">
              <a:buNone/>
            </a:pPr>
            <a:r>
              <a:rPr lang="en-US" altLang="ja-JP" dirty="0" smtClean="0"/>
              <a:t>4-GEM </a:t>
            </a:r>
            <a:r>
              <a:rPr lang="en-US" altLang="ja-JP" dirty="0"/>
              <a:t>detectors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trigger detectors (FIT, AD)</a:t>
            </a:r>
          </a:p>
          <a:p>
            <a:pPr marL="457200" lvl="1" indent="0">
              <a:buNone/>
            </a:pPr>
            <a:r>
              <a:rPr lang="en-US" altLang="ja-JP" dirty="0" smtClean="0"/>
              <a:t>+ </a:t>
            </a:r>
            <a:r>
              <a:rPr lang="en-US" altLang="ja-JP" dirty="0"/>
              <a:t>centrality, event </a:t>
            </a:r>
            <a:r>
              <a:rPr lang="en-US" altLang="ja-JP" dirty="0" smtClean="0"/>
              <a:t>plane determination</a:t>
            </a:r>
            <a:endParaRPr lang="en-US" altLang="ja-JP" dirty="0"/>
          </a:p>
          <a:p>
            <a:r>
              <a:rPr lang="en-US" altLang="ja-JP" dirty="0" smtClean="0"/>
              <a:t>Upgraded </a:t>
            </a:r>
            <a:r>
              <a:rPr lang="en-US" altLang="ja-JP" dirty="0"/>
              <a:t>read-out for TOF, </a:t>
            </a:r>
            <a:r>
              <a:rPr lang="en-US" altLang="ja-JP" dirty="0" smtClean="0"/>
              <a:t>TRD, MUON</a:t>
            </a:r>
            <a:r>
              <a:rPr lang="en-US" altLang="ja-JP" dirty="0"/>
              <a:t>, ZDC, </a:t>
            </a:r>
            <a:r>
              <a:rPr lang="en-US" altLang="ja-JP" dirty="0" err="1"/>
              <a:t>EMCal</a:t>
            </a:r>
            <a:r>
              <a:rPr lang="en-US" altLang="ja-JP" dirty="0"/>
              <a:t>, </a:t>
            </a:r>
            <a:r>
              <a:rPr lang="en-US" altLang="ja-JP" dirty="0" smtClean="0"/>
              <a:t>PHOS, integrated </a:t>
            </a:r>
            <a:r>
              <a:rPr lang="en-US" altLang="ja-JP" dirty="0"/>
              <a:t>Online-Offline system (O2)</a:t>
            </a:r>
          </a:p>
          <a:p>
            <a:pPr marL="457200" lvl="1" indent="0">
              <a:buNone/>
            </a:pPr>
            <a:r>
              <a:rPr lang="en-US" altLang="ja-JP" dirty="0" smtClean="0"/>
              <a:t>record </a:t>
            </a:r>
            <a:r>
              <a:rPr lang="en-US" altLang="ja-JP" dirty="0"/>
              <a:t>minimum-bias </a:t>
            </a:r>
            <a:r>
              <a:rPr lang="en-US" altLang="ja-JP" dirty="0" err="1"/>
              <a:t>Pb-Pb</a:t>
            </a:r>
            <a:r>
              <a:rPr lang="en-US" altLang="ja-JP" dirty="0"/>
              <a:t> </a:t>
            </a:r>
            <a:r>
              <a:rPr lang="en-US" altLang="ja-JP" dirty="0" smtClean="0"/>
              <a:t>data at </a:t>
            </a:r>
            <a:r>
              <a:rPr lang="en-US" altLang="ja-JP" dirty="0"/>
              <a:t>50 kHz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58" y="1562453"/>
            <a:ext cx="6641247" cy="470032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6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Methods for searching exotica in ALICE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0515600" cy="5470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Its collider with 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dy</a:t>
            </a:r>
            <a:r>
              <a:rPr lang="en-US" altLang="ja-JP" dirty="0"/>
              <a:t> </a:t>
            </a:r>
            <a:r>
              <a:rPr lang="en-US" altLang="ja-JP" dirty="0" smtClean="0"/>
              <a:t>~ O(1000)</a:t>
            </a:r>
          </a:p>
          <a:p>
            <a:pPr marL="0" indent="0">
              <a:buNone/>
            </a:pP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      </a:t>
            </a:r>
            <a:r>
              <a:rPr lang="en-US" altLang="ja-JP" dirty="0" smtClean="0">
                <a:sym typeface="Wingdings" panose="05000000000000000000" pitchFamily="2" charset="2"/>
              </a:rPr>
              <a:t>	1. statistical production by chemical </a:t>
            </a:r>
            <a:r>
              <a:rPr lang="en-US" altLang="ja-JP" dirty="0" err="1" smtClean="0">
                <a:sym typeface="Wingdings" panose="05000000000000000000" pitchFamily="2" charset="2"/>
              </a:rPr>
              <a:t>freezeout</a:t>
            </a:r>
            <a:r>
              <a:rPr lang="en-US" altLang="ja-JP" dirty="0" smtClean="0">
                <a:sym typeface="Wingdings" panose="05000000000000000000" pitchFamily="2" charset="2"/>
              </a:rPr>
              <a:t> time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	2. or final state interactions after thermal </a:t>
            </a:r>
            <a:r>
              <a:rPr lang="en-US" altLang="ja-JP" dirty="0" err="1" smtClean="0">
                <a:sym typeface="Wingdings" panose="05000000000000000000" pitchFamily="2" charset="2"/>
              </a:rPr>
              <a:t>freezeout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Direct </a:t>
            </a:r>
            <a:r>
              <a:rPr lang="en-US" altLang="ja-JP" dirty="0"/>
              <a:t>measurement of </a:t>
            </a:r>
            <a:r>
              <a:rPr lang="en-US" altLang="ja-JP" dirty="0" smtClean="0"/>
              <a:t>invariant mass of two hadrons</a:t>
            </a:r>
            <a:endParaRPr lang="en-US" altLang="ja-JP" dirty="0"/>
          </a:p>
          <a:p>
            <a:pPr lvl="1"/>
            <a:r>
              <a:rPr lang="en-US" altLang="ja-JP" dirty="0" smtClean="0"/>
              <a:t>finding bound state as a mass peak</a:t>
            </a:r>
            <a:endParaRPr lang="en-US" altLang="ja-JP" dirty="0"/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nbound </a:t>
            </a:r>
            <a:r>
              <a:rPr lang="en-US" altLang="ja-JP" dirty="0"/>
              <a:t>resonance state: </a:t>
            </a:r>
            <a:r>
              <a:rPr lang="en-US" altLang="ja-JP" dirty="0" smtClean="0"/>
              <a:t>useful </a:t>
            </a:r>
            <a:r>
              <a:rPr lang="en-US" altLang="ja-JP" dirty="0"/>
              <a:t>for states with small decay </a:t>
            </a:r>
            <a:r>
              <a:rPr lang="en-US" altLang="ja-JP" dirty="0" smtClean="0"/>
              <a:t>width</a:t>
            </a:r>
            <a:endParaRPr lang="en-US" altLang="ja-JP" dirty="0"/>
          </a:p>
          <a:p>
            <a:pPr lvl="1"/>
            <a:endParaRPr lang="en-US" altLang="ja-JP" sz="1000" dirty="0"/>
          </a:p>
          <a:p>
            <a:r>
              <a:rPr lang="en-US" altLang="ja-JP" dirty="0"/>
              <a:t>Two particle correlation </a:t>
            </a:r>
            <a:r>
              <a:rPr lang="ja-JP" altLang="en-US" dirty="0"/>
              <a:t>（</a:t>
            </a:r>
            <a:r>
              <a:rPr lang="en-US" altLang="ja-JP" dirty="0" err="1"/>
              <a:t>femtoscopy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en-US" altLang="ja-JP" dirty="0"/>
              <a:t>Extension of binary scattering method</a:t>
            </a:r>
          </a:p>
          <a:p>
            <a:pPr lvl="1"/>
            <a:r>
              <a:rPr lang="en-US" altLang="ja-JP" dirty="0"/>
              <a:t>Measurement of final state interaction of two particles</a:t>
            </a:r>
          </a:p>
          <a:p>
            <a:pPr lvl="1"/>
            <a:r>
              <a:rPr lang="en-US" altLang="ja-JP" dirty="0"/>
              <a:t>HBT (</a:t>
            </a:r>
            <a:r>
              <a:rPr lang="en-US" altLang="ja-JP" dirty="0" err="1"/>
              <a:t>Hanbury</a:t>
            </a:r>
            <a:r>
              <a:rPr lang="en-US" altLang="ja-JP" dirty="0"/>
              <a:t> Brown and Twiss) </a:t>
            </a:r>
            <a:r>
              <a:rPr lang="en-US" altLang="en-US" dirty="0" smtClean="0"/>
              <a:t>effect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6264825" y="5954219"/>
                <a:ext cx="5688744" cy="73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ℵ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same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mixed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825" y="5954219"/>
                <a:ext cx="5688744" cy="7341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163" y="4018935"/>
            <a:ext cx="4888447" cy="193528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576" y="813810"/>
            <a:ext cx="3390188" cy="32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23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Multistrange</a:t>
            </a:r>
            <a:r>
              <a:rPr lang="en-US" altLang="ja-JP" dirty="0" smtClean="0"/>
              <a:t> baryons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are</a:t>
                </a:r>
                <a:r>
                  <a:rPr kumimoji="1" lang="en-US" altLang="ja-JP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kumimoji="1" lang="en-US" altLang="ja-JP" b="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kumimoji="1" lang="en-US" altLang="ja-JP" b="0" dirty="0" smtClean="0"/>
                  <a:t> yield in ALICE </a:t>
                </a:r>
                <a:r>
                  <a:rPr lang="en-US" altLang="ja-JP" dirty="0" smtClean="0"/>
                  <a:t>enough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ΞΞ</m:t>
                    </m:r>
                  </m:oMath>
                </a14:m>
                <a:r>
                  <a:rPr lang="en-US" altLang="ja-JP" dirty="0" smtClean="0"/>
                  <a:t> and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ΩΩ</m:t>
                    </m:r>
                  </m:oMath>
                </a14:m>
                <a:r>
                  <a:rPr kumimoji="1" lang="en-US" altLang="ja-JP" b="0" dirty="0" smtClean="0"/>
                  <a:t> studies?</a:t>
                </a:r>
              </a:p>
              <a:p>
                <a:r>
                  <a:rPr lang="en-US" altLang="ja-JP" dirty="0" smtClean="0"/>
                  <a:t>15M 2.76 </a:t>
                </a:r>
                <a:r>
                  <a:rPr lang="en-US" altLang="ja-JP" dirty="0" err="1" smtClean="0"/>
                  <a:t>TeV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Pb+Pb</a:t>
                </a:r>
                <a:r>
                  <a:rPr lang="en-US" altLang="ja-JP" dirty="0" smtClean="0"/>
                  <a:t> MB data give enough of them through</a:t>
                </a:r>
                <a:endParaRPr lang="en-US" altLang="ja-JP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ja-JP" b="0" dirty="0" smtClean="0"/>
                  <a:t>  (99.9%)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ja-JP" b="0" dirty="0" smtClean="0"/>
                  <a:t> (67.8%)</a:t>
                </a:r>
              </a:p>
              <a:p>
                <a:r>
                  <a:rPr lang="en-US" altLang="ja-JP" dirty="0" err="1" smtClean="0"/>
                  <a:t>p</a:t>
                </a:r>
                <a:r>
                  <a:rPr lang="en-US" altLang="ja-JP" baseline="-25000" dirty="0" err="1" smtClean="0"/>
                  <a:t>T</a:t>
                </a:r>
                <a:r>
                  <a:rPr lang="en-US" altLang="ja-JP" dirty="0" smtClean="0"/>
                  <a:t> spectra available</a:t>
                </a:r>
              </a:p>
              <a:p>
                <a:pPr lvl="1"/>
                <a:r>
                  <a:rPr lang="en-US" altLang="ja-JP" dirty="0"/>
                  <a:t>&lt;</a:t>
                </a:r>
                <a:r>
                  <a:rPr lang="en-US" altLang="ja-JP" dirty="0" smtClean="0"/>
                  <a:t>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kumimoji="1" lang="en-US" altLang="ja-JP" b="0" dirty="0" smtClean="0"/>
                  <a:t> per event </a:t>
                </a:r>
              </a:p>
              <a:p>
                <a:pPr lvl="1"/>
                <a:r>
                  <a:rPr lang="en-US" altLang="ja-JP" dirty="0" smtClean="0"/>
                  <a:t>&lt;1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kumimoji="1" lang="en-US" altLang="ja-JP" b="0" dirty="0" smtClean="0"/>
                  <a:t> per event</a:t>
                </a:r>
              </a:p>
              <a:p>
                <a:r>
                  <a:rPr lang="en-US" altLang="ja-JP" dirty="0" smtClean="0"/>
                  <a:t>Run3 statistics &gt; x5000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146" name="Picture 2" descr="http://alice-publications.web.cern.ch/sites/alice-publications.web.cern.ch/files/papers/604/Fig_msPbPb_invmass0Paper-38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2" y="4272225"/>
            <a:ext cx="3316176" cy="22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lice-publications.web.cern.ch/sites/alice-publications.web.cern.ch/files/papers/604/Fig_msPbPb_invmass2Paper-38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0" y="4272225"/>
            <a:ext cx="3263157" cy="23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176565" y="34611"/>
            <a:ext cx="3163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099DE2"/>
                </a:solidFill>
                <a:latin typeface="Arial" panose="020B0604020202020204" pitchFamily="34" charset="0"/>
                <a:hlinkClick r:id="rId5"/>
              </a:rPr>
              <a:t>Phys. Lett. B 728 (2014) </a:t>
            </a:r>
            <a:r>
              <a:rPr lang="en-US" altLang="ja-JP" sz="1200" b="1" dirty="0" smtClean="0">
                <a:solidFill>
                  <a:srgbClr val="099DE2"/>
                </a:solidFill>
                <a:latin typeface="Arial" panose="020B0604020202020204" pitchFamily="34" charset="0"/>
                <a:hlinkClick r:id="rId5"/>
              </a:rPr>
              <a:t>216-227</a:t>
            </a:r>
            <a:endParaRPr lang="en-US" altLang="ja-JP" sz="1200" b="1" dirty="0" smtClean="0">
              <a:solidFill>
                <a:srgbClr val="099DE2"/>
              </a:solidFill>
              <a:latin typeface="Arial" panose="020B0604020202020204" pitchFamily="34" charset="0"/>
            </a:endParaRPr>
          </a:p>
          <a:p>
            <a:r>
              <a:rPr lang="en-US" altLang="ja-JP" sz="1200" dirty="0">
                <a:hlinkClick r:id="rId6"/>
              </a:rPr>
              <a:t>http://alice-publications.web.cern.ch/node/604</a:t>
            </a:r>
            <a:endParaRPr lang="ja-JP" altLang="en-US" sz="1200" dirty="0"/>
          </a:p>
        </p:txBody>
      </p:sp>
      <p:pic>
        <p:nvPicPr>
          <p:cNvPr id="6150" name="Picture 6" descr="http://alice-publications.web.cern.ch/sites/alice-publications.web.cern.ch/files/papers/604/Fig_msPbPb_corryieldsvsptcent5bins0Paper-38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61" y="259265"/>
            <a:ext cx="4625485" cy="31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alice-publications.web.cern.ch/sites/alice-publications.web.cern.ch/files/papers/604/Fig_msPbPb_corryieldsvsptcent5bins2Paper-381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61" y="3664848"/>
            <a:ext cx="4625485" cy="31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9207" y="2156571"/>
            <a:ext cx="3291090" cy="19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Hypertriton</a:t>
            </a:r>
            <a:r>
              <a:rPr lang="en-US" altLang="ja-JP" dirty="0"/>
              <a:t>, anti-</a:t>
            </a:r>
            <a:r>
              <a:rPr lang="en-US" altLang="ja-JP" dirty="0" err="1"/>
              <a:t>hypertriton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22901" y="998664"/>
                <a:ext cx="10515600" cy="4351337"/>
              </a:xfrm>
            </p:spPr>
            <p:txBody>
              <a:bodyPr/>
              <a:lstStyle/>
              <a:p>
                <a:r>
                  <a:rPr lang="en-US" altLang="ja-JP" dirty="0" smtClean="0"/>
                  <a:t>Use (anti-)nuclei and hyperon as tools:</a:t>
                </a:r>
              </a:p>
              <a:p>
                <a:pPr marL="266700" lvl="1" indent="-176213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 i="0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i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ja-JP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  <m:r>
                      <a:rPr lang="en-US" altLang="ja-JP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ja-JP" i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dirty="0" smtClean="0">
                    <a:latin typeface="Cambria Math" panose="02040503050406030204" pitchFamily="18" charset="0"/>
                  </a:rPr>
                  <a:t>  … 25% B.R.  </a:t>
                </a:r>
                <a:r>
                  <a:rPr lang="en-US" altLang="ja-JP" dirty="0"/>
                  <a:t>(</a:t>
                </a:r>
                <a:r>
                  <a:rPr lang="en-US" altLang="ja-JP" dirty="0" smtClean="0"/>
                  <a:t>plenty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found)</a:t>
                </a:r>
                <a:endParaRPr lang="en-US" altLang="ja-JP" dirty="0" smtClean="0">
                  <a:latin typeface="Cambria Math" panose="02040503050406030204" pitchFamily="18" charset="0"/>
                </a:endParaRPr>
              </a:p>
              <a:p>
                <a:pPr marL="266700" lvl="1" indent="-176213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pPr marL="266700" lvl="1" indent="-176213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dirty="0" smtClean="0">
                  <a:latin typeface="Cambria Math" panose="02040503050406030204" pitchFamily="18" charset="0"/>
                </a:endParaRPr>
              </a:p>
              <a:p>
                <a:pPr marL="266700" lvl="1" indent="-176213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ja-JP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ja-JP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ja-JP" dirty="0" smtClean="0"/>
              </a:p>
              <a:p>
                <a:pPr marL="266700" lvl="1" indent="-176213">
                  <a:buNone/>
                </a:pPr>
                <a:r>
                  <a:rPr lang="en-US" altLang="ja-JP" dirty="0"/>
                  <a:t>+</a:t>
                </a:r>
                <a:r>
                  <a:rPr lang="en-US" altLang="ja-JP" dirty="0" smtClean="0"/>
                  <a:t> all </a:t>
                </a:r>
                <a:r>
                  <a:rPr lang="en-US" altLang="ja-JP" dirty="0"/>
                  <a:t>a</a:t>
                </a:r>
                <a:r>
                  <a:rPr lang="en-US" altLang="ja-JP" dirty="0" smtClean="0"/>
                  <a:t>nti-particle sets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01" y="998664"/>
                <a:ext cx="10515600" cy="4351337"/>
              </a:xfrm>
              <a:blipFill>
                <a:blip r:embed="rId3"/>
                <a:stretch>
                  <a:fillRect l="-522" t="-1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3074" name="Picture 2" descr="ãalice event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59" y="41576"/>
            <a:ext cx="3846241" cy="34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259" y="3460457"/>
            <a:ext cx="3846241" cy="332670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53" y="3630279"/>
            <a:ext cx="3338798" cy="304515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986" y="3630279"/>
            <a:ext cx="3743463" cy="310609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892423" y="2200492"/>
            <a:ext cx="3788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B. </a:t>
            </a:r>
            <a:r>
              <a:rPr lang="en-US" altLang="ja-JP" sz="1200" dirty="0" err="1" smtClean="0"/>
              <a:t>Dönigus</a:t>
            </a:r>
            <a:r>
              <a:rPr lang="en-US" altLang="ja-JP" sz="1200" dirty="0" smtClean="0"/>
              <a:t>, Nuclear </a:t>
            </a:r>
            <a:r>
              <a:rPr lang="en-US" altLang="ja-JP" sz="1200" dirty="0"/>
              <a:t>Physics A 904–905 (2013) 547c–550c </a:t>
            </a:r>
            <a:endParaRPr lang="en-US" altLang="ja-JP" sz="1200" dirty="0" smtClean="0"/>
          </a:p>
          <a:p>
            <a:r>
              <a:rPr lang="en-US" altLang="ja-JP" sz="1200" dirty="0"/>
              <a:t>Phys. Lett. B 754 (2016) 360-372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49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59" y="3183109"/>
            <a:ext cx="4552942" cy="34268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Dibaryon</a:t>
            </a:r>
            <a:r>
              <a:rPr lang="en-US" altLang="ja-JP" dirty="0" smtClean="0"/>
              <a:t>: direct search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58775" lvl="1" indent="-17621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mtClean="0">
                        <a:latin typeface="Cambria Math" panose="02040503050406030204" pitchFamily="18" charset="0"/>
                      </a:rPr>
                      <m:t>Λn</m:t>
                    </m:r>
                    <m:r>
                      <a:rPr lang="en-US" altLang="ja-JP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ja-JP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mass spectrum … negative</a:t>
                </a:r>
                <a:endParaRPr lang="en-US" altLang="ja-JP" dirty="0">
                  <a:latin typeface="Cambria Math" panose="02040503050406030204" pitchFamily="18" charset="0"/>
                </a:endParaRPr>
              </a:p>
              <a:p>
                <a:pPr marL="358775" lvl="1" indent="-17621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ΛΛ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mass spectrum … negative</a:t>
                </a:r>
              </a:p>
              <a:p>
                <a:r>
                  <a:rPr lang="en-US" altLang="ja-JP" dirty="0" smtClean="0"/>
                  <a:t>analysis </a:t>
                </a:r>
                <a:r>
                  <a:rPr lang="en-US" altLang="ja-JP" dirty="0"/>
                  <a:t>based on 2-3 % of already obtained </a:t>
                </a:r>
                <a:r>
                  <a:rPr lang="en-US" altLang="ja-JP" dirty="0" smtClean="0"/>
                  <a:t>data</a:t>
                </a:r>
              </a:p>
              <a:p>
                <a:r>
                  <a:rPr lang="en-US" altLang="ja-JP" dirty="0"/>
                  <a:t>n</a:t>
                </a:r>
                <a:r>
                  <a:rPr lang="en-US" altLang="ja-JP" dirty="0" smtClean="0"/>
                  <a:t>eed confirmation in Run3 data with x3000 statistics</a:t>
                </a:r>
                <a:endParaRPr lang="en-US" altLang="ja-JP" dirty="0"/>
              </a:p>
              <a:p>
                <a:pPr lvl="1"/>
                <a:endParaRPr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22" t="-1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431" y="3183108"/>
            <a:ext cx="5127464" cy="341130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581" y="124169"/>
            <a:ext cx="3143603" cy="305893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098410" y="7374"/>
            <a:ext cx="439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B. </a:t>
            </a:r>
            <a:r>
              <a:rPr lang="en-US" altLang="ja-JP" sz="1400" dirty="0" err="1" smtClean="0"/>
              <a:t>Dönigus</a:t>
            </a:r>
            <a:r>
              <a:rPr lang="en-US" altLang="ja-JP" sz="1400" dirty="0" smtClean="0"/>
              <a:t>, Nuclear </a:t>
            </a:r>
            <a:r>
              <a:rPr lang="en-US" altLang="ja-JP" sz="1400" dirty="0"/>
              <a:t>Physics A 904–905 (2013) </a:t>
            </a:r>
            <a:r>
              <a:rPr lang="en-US" altLang="ja-JP" sz="1400" dirty="0" smtClean="0"/>
              <a:t>547c–550c</a:t>
            </a:r>
          </a:p>
          <a:p>
            <a:r>
              <a:rPr lang="en-US" altLang="ja-JP" sz="1400" dirty="0" smtClean="0"/>
              <a:t>ALICE </a:t>
            </a:r>
            <a:r>
              <a:rPr lang="en-US" altLang="ja-JP" sz="1400" dirty="0"/>
              <a:t>Coll.: EPJ Web of Conferences 97,00013 (2015</a:t>
            </a:r>
            <a:r>
              <a:rPr lang="en-US" altLang="ja-JP" sz="1400" dirty="0" smtClean="0"/>
              <a:t>)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25553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Dibaryon</a:t>
            </a:r>
            <a:r>
              <a:rPr kumimoji="1" lang="en-US" altLang="ja-JP" dirty="0" smtClean="0"/>
              <a:t>: </a:t>
            </a:r>
            <a:r>
              <a:rPr lang="en-US" altLang="ja-JP" dirty="0" smtClean="0"/>
              <a:t>direct search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20M </a:t>
            </a:r>
            <a:r>
              <a:rPr lang="en-US" altLang="ja-JP" dirty="0" err="1" smtClean="0"/>
              <a:t>PbPb</a:t>
            </a:r>
            <a:r>
              <a:rPr lang="en-US" altLang="ja-JP" dirty="0" smtClean="0"/>
              <a:t> central data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4098" name="Picture 2" descr="http://alice-publications.web.cern.ch/sites/alice-publications.web.cern.ch/files/papers/1650/lambdaN_mitFit_dashed-231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05" y="254199"/>
            <a:ext cx="5873830" cy="31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lice-publications.web.cern.ch/sites/alice-publications.web.cern.ch/files/papers/1650/h_dibaryon_final_2011_mitFit_dashed-231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06" y="3442330"/>
            <a:ext cx="5873830" cy="31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30894" y="1545931"/>
            <a:ext cx="4782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Phys. Lett. B 752 (2016) </a:t>
            </a:r>
            <a:r>
              <a:rPr lang="en-US" altLang="ja-JP" dirty="0" smtClean="0"/>
              <a:t>267-277</a:t>
            </a:r>
          </a:p>
          <a:p>
            <a:r>
              <a:rPr lang="en-US" altLang="ja-JP" dirty="0">
                <a:hlinkClick r:id="rId4"/>
              </a:rPr>
              <a:t>http://alice-publications.web.cern.ch/node/1650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" y="2925511"/>
            <a:ext cx="5731393" cy="393248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67" y="2698396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 smtClean="0"/>
              <a:t>CERN Courier Sep. 2015</a:t>
            </a:r>
            <a:endParaRPr kumimoji="1" lang="ja-JP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974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LL</a:t>
            </a:r>
            <a:r>
              <a:rPr lang="ja-JP" altLang="en-US" dirty="0"/>
              <a:t> </a:t>
            </a:r>
            <a:r>
              <a:rPr lang="en-US" altLang="ja-JP" dirty="0"/>
              <a:t>Correlation in pp &amp; </a:t>
            </a:r>
            <a:r>
              <a:rPr lang="en-US" altLang="ja-JP" dirty="0" err="1" smtClean="0"/>
              <a:t>pPb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femtoscopy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49" y="1545423"/>
            <a:ext cx="11417097" cy="46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3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Symbol" charset="2"/>
                <a:cs typeface="Symbol" charset="2"/>
              </a:rPr>
              <a:t>LL</a:t>
            </a:r>
            <a:r>
              <a:rPr lang="ja-JP" altLang="en-US" dirty="0"/>
              <a:t> </a:t>
            </a:r>
            <a:r>
              <a:rPr lang="en-US" altLang="ja-JP" dirty="0"/>
              <a:t>Correlation in pp &amp; </a:t>
            </a:r>
            <a:r>
              <a:rPr lang="en-US" altLang="ja-JP" dirty="0" err="1"/>
              <a:t>pPb</a:t>
            </a:r>
            <a:r>
              <a:rPr lang="en-US" altLang="ja-JP" dirty="0"/>
              <a:t> (</a:t>
            </a:r>
            <a:r>
              <a:rPr lang="en-US" altLang="ja-JP" dirty="0" err="1"/>
              <a:t>femtoscopy</a:t>
            </a:r>
            <a:r>
              <a:rPr lang="en-US" altLang="ja-JP" dirty="0" smtClean="0"/>
              <a:t>) cont.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altLang="ja-JP" dirty="0">
                <a:cs typeface="Helvetica Neue"/>
              </a:rPr>
              <a:t>The scattering parameters, d</a:t>
            </a:r>
            <a:r>
              <a:rPr lang="is-IS" altLang="ja-JP" baseline="-25000" dirty="0">
                <a:cs typeface="Helvetica Neue"/>
              </a:rPr>
              <a:t>0</a:t>
            </a:r>
            <a:r>
              <a:rPr lang="is-IS" altLang="ja-JP" dirty="0">
                <a:cs typeface="Helvetica Neue"/>
              </a:rPr>
              <a:t> (effective range) and f</a:t>
            </a:r>
            <a:r>
              <a:rPr lang="is-IS" altLang="ja-JP" baseline="-25000" dirty="0">
                <a:cs typeface="Helvetica Neue"/>
              </a:rPr>
              <a:t>0</a:t>
            </a:r>
            <a:r>
              <a:rPr lang="is-IS" altLang="ja-JP" baseline="30000" dirty="0">
                <a:cs typeface="Helvetica Neue"/>
              </a:rPr>
              <a:t>-1</a:t>
            </a:r>
            <a:r>
              <a:rPr lang="is-IS" altLang="ja-JP" dirty="0">
                <a:cs typeface="Helvetica Neue"/>
              </a:rPr>
              <a:t>,(inverse scattering length), have large ambiguity, because the correlation function is very flat</a:t>
            </a:r>
          </a:p>
          <a:p>
            <a:r>
              <a:rPr lang="en-US" altLang="ja-JP" dirty="0" smtClean="0"/>
              <a:t>Possible </a:t>
            </a:r>
            <a:r>
              <a:rPr lang="en-US" altLang="ja-JP" dirty="0"/>
              <a:t>bound state in the region at slightly negative f</a:t>
            </a:r>
            <a:r>
              <a:rPr lang="en-US" altLang="ja-JP" baseline="-25000" dirty="0"/>
              <a:t>0</a:t>
            </a:r>
            <a:r>
              <a:rPr lang="en-US" altLang="ja-JP" baseline="30000" dirty="0"/>
              <a:t>-1</a:t>
            </a:r>
            <a:r>
              <a:rPr lang="en-US" altLang="ja-JP" dirty="0"/>
              <a:t> and d</a:t>
            </a:r>
            <a:r>
              <a:rPr lang="en-US" altLang="ja-JP" baseline="-25000" dirty="0"/>
              <a:t>0</a:t>
            </a:r>
            <a:r>
              <a:rPr lang="en-US" altLang="ja-JP" dirty="0"/>
              <a:t> &lt; 4</a:t>
            </a:r>
          </a:p>
          <a:p>
            <a:r>
              <a:rPr lang="en-US" altLang="ja-JP" dirty="0"/>
              <a:t>Paper accepted: </a:t>
            </a:r>
            <a:r>
              <a:rPr lang="en-US" altLang="ja-JP" dirty="0">
                <a:hlinkClick r:id="rId2"/>
              </a:rPr>
              <a:t>arXiv:1905.07209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52" y="2785998"/>
            <a:ext cx="6057049" cy="34557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" y="2830966"/>
            <a:ext cx="6227778" cy="34107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310" y="6140200"/>
            <a:ext cx="2757862" cy="52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6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dibaryon</a:t>
                </a:r>
                <a:r>
                  <a:rPr lang="en-US" altLang="ja-JP" dirty="0" smtClean="0"/>
                  <a:t> and further exotica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701" b="-216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22902" y="1217396"/>
                <a:ext cx="6116939" cy="533301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ΛΛ</m:t>
                    </m:r>
                  </m:oMath>
                </a14:m>
                <a:r>
                  <a:rPr kumimoji="1" lang="en-US" altLang="ja-JP" b="0" dirty="0" smtClean="0"/>
                  <a:t> </a:t>
                </a:r>
                <a:r>
                  <a:rPr lang="en-US" altLang="ja-JP" dirty="0" smtClean="0"/>
                  <a:t>mass spectra analysis for far ALICE demonstrated</a:t>
                </a:r>
              </a:p>
              <a:p>
                <a:pPr lvl="1"/>
                <a:r>
                  <a:rPr kumimoji="1" lang="en-US" altLang="ja-JP" b="0" dirty="0" smtClean="0"/>
                  <a:t>with 20M central events</a:t>
                </a:r>
              </a:p>
              <a:p>
                <a:pPr lvl="2"/>
                <a:r>
                  <a:rPr lang="en-US" altLang="ja-JP" dirty="0"/>
                  <a:t>c</a:t>
                </a:r>
                <a:r>
                  <a:rPr lang="en-US" altLang="ja-JP" dirty="0" smtClean="0"/>
                  <a:t>orresponds to 200M </a:t>
                </a:r>
                <a:r>
                  <a:rPr lang="en-US" altLang="ja-JP" dirty="0" err="1" smtClean="0"/>
                  <a:t>m.b</a:t>
                </a:r>
                <a:r>
                  <a:rPr lang="en-US" altLang="ja-JP" dirty="0" smtClean="0"/>
                  <a:t>. events data taking</a:t>
                </a:r>
              </a:p>
              <a:p>
                <a:pPr lvl="2"/>
                <a:r>
                  <a:rPr lang="en-US" altLang="ja-JP" dirty="0"/>
                  <a:t>r</a:t>
                </a:r>
                <a:r>
                  <a:rPr lang="en-US" altLang="ja-JP" dirty="0" smtClean="0"/>
                  <a:t>un3, we can expect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x500</a:t>
                </a:r>
                <a:r>
                  <a:rPr lang="en-US" altLang="ja-JP" dirty="0" smtClean="0"/>
                  <a:t> equivalent data</a:t>
                </a:r>
              </a:p>
              <a:p>
                <a:r>
                  <a:rPr kumimoji="1" lang="en-US" altLang="ja-JP" b="0" dirty="0" smtClean="0"/>
                  <a:t>Run-3 expectation is 10</a:t>
                </a:r>
                <a:r>
                  <a:rPr kumimoji="1" lang="en-US" altLang="ja-JP" b="0" baseline="30000" dirty="0" smtClean="0"/>
                  <a:t>11</a:t>
                </a:r>
                <a:r>
                  <a:rPr kumimoji="1" lang="en-US" altLang="ja-JP" b="0" dirty="0" smtClean="0"/>
                  <a:t> </a:t>
                </a:r>
                <a:r>
                  <a:rPr kumimoji="1" lang="en-US" altLang="ja-JP" b="0" dirty="0" err="1" smtClean="0"/>
                  <a:t>min.bias</a:t>
                </a:r>
                <a:endParaRPr lang="en-US" altLang="ja-JP" dirty="0"/>
              </a:p>
              <a:p>
                <a:pPr lvl="1"/>
                <a:r>
                  <a:rPr lang="en-US" altLang="ja-JP" dirty="0">
                    <a:sym typeface="Wingdings" panose="05000000000000000000" pitchFamily="2" charset="2"/>
                  </a:rPr>
                  <a:t>c</a:t>
                </a:r>
                <a:r>
                  <a:rPr kumimoji="1" lang="en-US" altLang="ja-JP" b="0" dirty="0" smtClean="0">
                    <a:sym typeface="Wingdings" panose="05000000000000000000" pitchFamily="2" charset="2"/>
                  </a:rPr>
                  <a:t>orresponds to 10G central events (x500 more)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US" altLang="ja-JP" dirty="0"/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ΞΞ</m:t>
                    </m:r>
                  </m:oMath>
                </a14:m>
                <a:r>
                  <a:rPr lang="en-US" altLang="ja-JP" dirty="0" smtClean="0"/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ΩΩ</m:t>
                    </m:r>
                  </m:oMath>
                </a14:m>
                <a:r>
                  <a:rPr kumimoji="1" lang="en-US" altLang="ja-JP" b="0" dirty="0" smtClean="0"/>
                  <a:t> mass spectra analysis with even better statistics</a:t>
                </a:r>
                <a:r>
                  <a:rPr lang="en-US" altLang="ja-JP" dirty="0" smtClean="0"/>
                  <a:t> </a:t>
                </a:r>
                <a:r>
                  <a:rPr kumimoji="1" lang="en-US" altLang="ja-JP" b="0" dirty="0" smtClean="0"/>
                  <a:t>will be available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NΞ</m:t>
                    </m:r>
                  </m:oMath>
                </a14:m>
                <a:r>
                  <a:rPr lang="en-US" altLang="ja-JP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NΩ</m:t>
                    </m:r>
                  </m:oMath>
                </a14:m>
                <a:r>
                  <a:rPr kumimoji="1" lang="en-US" altLang="ja-JP" b="0" dirty="0" smtClean="0"/>
                  <a:t> : richly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ΩΩ</m:t>
                    </m:r>
                  </m:oMath>
                </a14:m>
                <a:r>
                  <a:rPr lang="en-US" altLang="ja-JP" dirty="0" smtClean="0"/>
                  <a:t> :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</m:oMath>
                </a14:m>
                <a:endParaRPr kumimoji="1" lang="en-US" altLang="ja-JP" b="0" dirty="0" smtClean="0"/>
              </a:p>
              <a:p>
                <a:pPr lvl="1"/>
                <a:r>
                  <a:rPr lang="en-US" altLang="ja-JP" dirty="0" smtClean="0"/>
                  <a:t>Even heavier system will be possible?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ja-JP" dirty="0"/>
                  <a:t>,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ja-JP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en-US" altLang="ja-JP" dirty="0" smtClean="0"/>
              </a:p>
              <a:p>
                <a:pPr lvl="2"/>
                <a:r>
                  <a:rPr lang="en-US" altLang="ja-JP" dirty="0"/>
                  <a:t>c</a:t>
                </a:r>
                <a:r>
                  <a:rPr lang="en-US" altLang="ja-JP" dirty="0" smtClean="0"/>
                  <a:t>harm production cross section is probably too small?</a:t>
                </a:r>
              </a:p>
              <a:p>
                <a:pPr lvl="2"/>
                <a:r>
                  <a:rPr lang="en-US" altLang="ja-JP" dirty="0" err="1" smtClean="0"/>
                  <a:t>tetraquark</a:t>
                </a:r>
                <a:r>
                  <a:rPr lang="en-US" altLang="ja-JP" dirty="0" smtClean="0"/>
                  <a:t>, </a:t>
                </a:r>
                <a:r>
                  <a:rPr lang="en-US" altLang="ja-JP" dirty="0" err="1" smtClean="0"/>
                  <a:t>mesonic</a:t>
                </a:r>
                <a:r>
                  <a:rPr lang="en-US" altLang="ja-JP" dirty="0" smtClean="0"/>
                  <a:t> atoms?</a:t>
                </a:r>
              </a:p>
              <a:p>
                <a:pPr lvl="2"/>
                <a:endParaRPr kumimoji="1" lang="en-US" altLang="ja-JP" b="0" dirty="0" smtClean="0"/>
              </a:p>
              <a:p>
                <a:pPr lvl="1"/>
                <a:endParaRPr kumimoji="1" lang="en-US" altLang="ja-JP" b="0" dirty="0" smtClean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02" y="1217396"/>
                <a:ext cx="6116939" cy="5333016"/>
              </a:xfrm>
              <a:blipFill>
                <a:blip r:embed="rId3"/>
                <a:stretch>
                  <a:fillRect l="-897" t="-1257" r="-6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925" y="779433"/>
            <a:ext cx="5082685" cy="491039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8305143" y="392338"/>
            <a:ext cx="2433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ja-JP" sz="1200" dirty="0" smtClean="0"/>
              <a:t>F.Becattini </a:t>
            </a:r>
            <a:r>
              <a:rPr lang="it-IT" altLang="ja-JP" sz="1200" dirty="0"/>
              <a:t>et al, PRL 111, </a:t>
            </a:r>
            <a:r>
              <a:rPr lang="it-IT" altLang="ja-JP" sz="1200" dirty="0" smtClean="0"/>
              <a:t>082302</a:t>
            </a:r>
          </a:p>
          <a:p>
            <a:r>
              <a:rPr lang="en-US" altLang="ja-JP" sz="1200" dirty="0">
                <a:hlinkClick r:id="rId5"/>
              </a:rPr>
              <a:t>https://arxiv.org/pdf/1212.2431.pdf</a:t>
            </a:r>
            <a:endParaRPr lang="ja-JP" altLang="en-US" sz="1200" dirty="0"/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7421880" y="2621280"/>
            <a:ext cx="216090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7421880" y="3543300"/>
            <a:ext cx="124968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7420291" y="4320540"/>
            <a:ext cx="61118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8500742" y="2621280"/>
            <a:ext cx="0" cy="9220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8502331" y="2757321"/>
                <a:ext cx="407163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1" lang="ja-JP" alt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31" y="2757321"/>
                <a:ext cx="407163" cy="520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/>
          <p:cNvCxnSpPr/>
          <p:nvPr/>
        </p:nvCxnSpPr>
        <p:spPr>
          <a:xfrm>
            <a:off x="7832829" y="2629958"/>
            <a:ext cx="0" cy="17145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7844474" y="2757321"/>
                <a:ext cx="54502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kumimoji="1" lang="ja-JP" alt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474" y="2757321"/>
                <a:ext cx="545021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/>
          <p:cNvSpPr txBox="1"/>
          <p:nvPr/>
        </p:nvSpPr>
        <p:spPr>
          <a:xfrm>
            <a:off x="9086150" y="3347287"/>
            <a:ext cx="1129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1321 MeV/c</a:t>
            </a:r>
            <a:r>
              <a:rPr kumimoji="1" lang="en-US" altLang="ja-JP" sz="1400" baseline="30000" dirty="0" smtClean="0"/>
              <a:t>2</a:t>
            </a:r>
            <a:endParaRPr kumimoji="1" lang="ja-JP" altLang="en-US" sz="1400" baseline="300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423210" y="4136397"/>
            <a:ext cx="1129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1672 MeV/c</a:t>
            </a:r>
            <a:r>
              <a:rPr kumimoji="1" lang="en-US" altLang="ja-JP" sz="1400" baseline="30000" dirty="0" smtClean="0"/>
              <a:t>2</a:t>
            </a:r>
            <a:endParaRPr kumimoji="1" lang="ja-JP" altLang="en-US" sz="1400" baseline="30000" dirty="0"/>
          </a:p>
        </p:txBody>
      </p:sp>
      <p:sp>
        <p:nvSpPr>
          <p:cNvPr id="36" name="正方形/長方形 35"/>
          <p:cNvSpPr/>
          <p:nvPr/>
        </p:nvSpPr>
        <p:spPr>
          <a:xfrm>
            <a:off x="6957059" y="4982111"/>
            <a:ext cx="681035" cy="46618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5893066" y="4597460"/>
            <a:ext cx="2042160" cy="197533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6272897" y="5118770"/>
                <a:ext cx="1368323" cy="30777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2698</a:t>
                </a:r>
                <a:r>
                  <a:rPr kumimoji="1" lang="en-US" altLang="ja-JP" sz="1400" dirty="0" smtClean="0"/>
                  <a:t> MeV/c</a:t>
                </a:r>
                <a:r>
                  <a:rPr kumimoji="1" lang="en-US" altLang="ja-JP" sz="1400" baseline="30000" dirty="0" smtClean="0"/>
                  <a:t>2</a:t>
                </a:r>
                <a:endParaRPr kumimoji="1" lang="ja-JP" altLang="en-US" sz="1400" baseline="30000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897" y="5118770"/>
                <a:ext cx="1368323" cy="307777"/>
              </a:xfrm>
              <a:prstGeom prst="rect">
                <a:avLst/>
              </a:prstGeom>
              <a:blipFill>
                <a:blip r:embed="rId8"/>
                <a:stretch>
                  <a:fillRect t="-1887" b="-15094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6389935" y="4828222"/>
                <a:ext cx="1344920" cy="30777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2470</a:t>
                </a:r>
                <a:r>
                  <a:rPr kumimoji="1" lang="en-US" altLang="ja-JP" sz="1400" dirty="0" smtClean="0"/>
                  <a:t> MeV/c</a:t>
                </a:r>
                <a:r>
                  <a:rPr kumimoji="1" lang="en-US" altLang="ja-JP" sz="1400" baseline="30000" dirty="0" smtClean="0"/>
                  <a:t>2</a:t>
                </a:r>
                <a:endParaRPr kumimoji="1" lang="ja-JP" altLang="en-US" sz="1400" baseline="30000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935" y="4828222"/>
                <a:ext cx="1344920" cy="307777"/>
              </a:xfrm>
              <a:prstGeom prst="rect">
                <a:avLst/>
              </a:prstGeom>
              <a:blipFill>
                <a:blip r:embed="rId9"/>
                <a:stretch>
                  <a:fillRect t="-1852" b="-14815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5591611" y="5905684"/>
                <a:ext cx="1630254" cy="30777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cc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~3600 MeV/c</a:t>
                </a:r>
                <a:r>
                  <a:rPr lang="en-US" altLang="ja-JP" sz="1400" baseline="30000" dirty="0" smtClean="0"/>
                  <a:t>2 </a:t>
                </a:r>
                <a:r>
                  <a:rPr lang="en-US" altLang="ja-JP" sz="1400" dirty="0" smtClean="0"/>
                  <a:t>?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611" y="5905684"/>
                <a:ext cx="1630254" cy="307777"/>
              </a:xfrm>
              <a:prstGeom prst="rect">
                <a:avLst/>
              </a:prstGeom>
              <a:blipFill>
                <a:blip r:embed="rId10"/>
                <a:stretch>
                  <a:fillRect t="-1887" b="-15094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5869562" y="5619714"/>
                <a:ext cx="1410643" cy="30777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cc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3518 </a:t>
                </a:r>
                <a:r>
                  <a:rPr kumimoji="1" lang="en-US" altLang="ja-JP" sz="1400" dirty="0" smtClean="0"/>
                  <a:t>MeV/c</a:t>
                </a:r>
                <a:r>
                  <a:rPr kumimoji="1" lang="en-US" altLang="ja-JP" sz="1400" baseline="30000" dirty="0" smtClean="0"/>
                  <a:t>2</a:t>
                </a:r>
                <a:endParaRPr kumimoji="1" lang="ja-JP" altLang="en-US" sz="1400" baseline="30000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562" y="5619714"/>
                <a:ext cx="1410643" cy="307777"/>
              </a:xfrm>
              <a:prstGeom prst="rect">
                <a:avLst/>
              </a:prstGeom>
              <a:blipFill>
                <a:blip r:embed="rId11"/>
                <a:stretch>
                  <a:fillRect t="-1887" b="-15094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6543570" y="4538058"/>
                <a:ext cx="1356590" cy="30777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2286</a:t>
                </a:r>
                <a:r>
                  <a:rPr kumimoji="1" lang="en-US" altLang="ja-JP" sz="1400" dirty="0" smtClean="0"/>
                  <a:t> MeV/c</a:t>
                </a:r>
                <a:r>
                  <a:rPr kumimoji="1" lang="en-US" altLang="ja-JP" sz="1400" baseline="30000" dirty="0" smtClean="0"/>
                  <a:t>2</a:t>
                </a:r>
                <a:endParaRPr kumimoji="1" lang="ja-JP" altLang="en-US" sz="1400" baseline="30000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570" y="4538058"/>
                <a:ext cx="1356590" cy="307777"/>
              </a:xfrm>
              <a:prstGeom prst="rect">
                <a:avLst/>
              </a:prstGeom>
              <a:blipFill>
                <a:blip r:embed="rId12"/>
                <a:stretch>
                  <a:fillRect b="-14815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5283892" y="6242635"/>
                <a:ext cx="1455527" cy="30777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905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ja-JP" sz="1400" dirty="0" smtClean="0"/>
                  <a:t> ~3900 MeV/c</a:t>
                </a:r>
                <a:r>
                  <a:rPr lang="en-US" altLang="ja-JP" sz="1400" baseline="30000" dirty="0" smtClean="0"/>
                  <a:t>2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892" y="6242635"/>
                <a:ext cx="1455527" cy="307777"/>
              </a:xfrm>
              <a:prstGeom prst="rect">
                <a:avLst/>
              </a:prstGeom>
              <a:blipFill>
                <a:blip r:embed="rId13"/>
                <a:stretch>
                  <a:fillRect t="-1852" b="-14815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矢印コネクタ 25"/>
          <p:cNvCxnSpPr/>
          <p:nvPr/>
        </p:nvCxnSpPr>
        <p:spPr>
          <a:xfrm>
            <a:off x="7652777" y="2621280"/>
            <a:ext cx="0" cy="2848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7700195" y="5136103"/>
                <a:ext cx="682879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ja-JP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𝟓𝟎𝟎</m:t>
                          </m:r>
                        </m:den>
                      </m:f>
                    </m:oMath>
                  </m:oMathPara>
                </a14:m>
                <a:endParaRPr kumimoji="1" lang="ja-JP" alt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195" y="5136103"/>
                <a:ext cx="682879" cy="5204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8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kumimoji="1" lang="en-US" altLang="ja-JP" dirty="0" smtClean="0"/>
                  <a:t>correlation in p-</a:t>
                </a:r>
                <a:r>
                  <a:rPr kumimoji="1" lang="en-US" altLang="ja-JP" dirty="0" err="1" smtClean="0"/>
                  <a:t>Pb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701" b="-216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22900" y="1217396"/>
                <a:ext cx="11669709" cy="435133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mtClean="0"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US" altLang="ja-JP" dirty="0" smtClean="0"/>
                  <a:t> </a:t>
                </a:r>
                <a:r>
                  <a:rPr lang="en-US" altLang="ja-JP" dirty="0"/>
                  <a:t>correlation </a:t>
                </a:r>
                <a:r>
                  <a:rPr lang="en-US" altLang="ja-JP" dirty="0" smtClean="0"/>
                  <a:t>in p-</a:t>
                </a:r>
                <a:r>
                  <a:rPr lang="en-US" altLang="ja-JP" dirty="0" err="1" smtClean="0"/>
                  <a:t>Pb</a:t>
                </a:r>
                <a:r>
                  <a:rPr lang="en-US" altLang="ja-JP" dirty="0" smtClean="0"/>
                  <a:t> showed </a:t>
                </a:r>
                <a:r>
                  <a:rPr lang="en-US" altLang="ja-JP" dirty="0"/>
                  <a:t>&gt;&gt;1 at low </a:t>
                </a:r>
                <a:r>
                  <a:rPr lang="en-US" altLang="ja-JP" dirty="0" smtClean="0"/>
                  <a:t>k* </a:t>
                </a:r>
                <a:r>
                  <a:rPr lang="en-US" altLang="ja-JP" dirty="0"/>
                  <a:t>in </a:t>
                </a:r>
                <a:r>
                  <a:rPr lang="en-US" altLang="ja-JP" dirty="0" err="1"/>
                  <a:t>p+Pb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collision : hint for attractive nuclear force?</a:t>
                </a:r>
                <a:endParaRPr lang="en-US" altLang="ja-JP" dirty="0"/>
              </a:p>
              <a:p>
                <a:r>
                  <a:rPr lang="en-US" altLang="ja-JP" dirty="0" smtClean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 smtClean="0"/>
                  <a:t> correlation, coulomb “only” is excluded at &gt;4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</a:t>
                </a:r>
                <a:endParaRPr lang="en-US" altLang="ja-JP" dirty="0" smtClean="0"/>
              </a:p>
              <a:p>
                <a:r>
                  <a:rPr lang="en-US" altLang="ja-JP" dirty="0" smtClean="0"/>
                  <a:t>precise </a:t>
                </a:r>
                <a:r>
                  <a:rPr lang="en-US" altLang="ja-JP" dirty="0"/>
                  <a:t>study with </a:t>
                </a:r>
                <a:r>
                  <a:rPr lang="en-US" altLang="ja-JP" dirty="0" smtClean="0"/>
                  <a:t>comparison among pp, </a:t>
                </a:r>
                <a:r>
                  <a:rPr lang="en-US" altLang="ja-JP" dirty="0" err="1" smtClean="0"/>
                  <a:t>pA</a:t>
                </a:r>
                <a:r>
                  <a:rPr lang="en-US" altLang="ja-JP" dirty="0" smtClean="0"/>
                  <a:t>, and AA, combining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with phenomenology will be needed, and possible in Run3 (&gt; x100 statistics)</a:t>
                </a:r>
                <a:endParaRPr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00" y="1217396"/>
                <a:ext cx="11669709" cy="4351337"/>
              </a:xfrm>
              <a:blipFill>
                <a:blip r:embed="rId3"/>
                <a:stretch>
                  <a:fillRect l="-470" t="-1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41" y="2773198"/>
            <a:ext cx="5103463" cy="40066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537" y="2743702"/>
            <a:ext cx="5150948" cy="4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correlation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701" b="-216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new ALICE measurement (preliminary) shows that data agrees with </a:t>
            </a:r>
            <a:r>
              <a:rPr kumimoji="1" lang="en-US" altLang="ja-JP" dirty="0" err="1" smtClean="0"/>
              <a:t>Coulomb+strong</a:t>
            </a:r>
            <a:r>
              <a:rPr kumimoji="1" lang="en-US" altLang="ja-JP" dirty="0" smtClean="0"/>
              <a:t> attractive interaction (hint for bound state?)</a:t>
            </a:r>
          </a:p>
          <a:p>
            <a:r>
              <a:rPr lang="en-US" altLang="ja-JP" dirty="0" smtClean="0"/>
              <a:t>see detail in </a:t>
            </a:r>
            <a:r>
              <a:rPr lang="en-US" altLang="ja-JP" dirty="0" err="1" smtClean="0"/>
              <a:t>L.Fbbietti</a:t>
            </a:r>
            <a:r>
              <a:rPr lang="en-US" altLang="ja-JP" dirty="0" smtClean="0"/>
              <a:t>, SQM2019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5" y="2588342"/>
            <a:ext cx="11972500" cy="40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 </a:t>
            </a:r>
            <a:r>
              <a:rPr lang="en-US" altLang="ja-JP" dirty="0" smtClean="0"/>
              <a:t>long term plan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379656" y="4015636"/>
            <a:ext cx="5499341" cy="260521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LS2 : 2019 – 2020</a:t>
            </a:r>
          </a:p>
          <a:p>
            <a:pPr lvl="1"/>
            <a:r>
              <a:rPr lang="en-US" altLang="ja-JP" dirty="0" smtClean="0"/>
              <a:t>Experiments upgrade phase 1</a:t>
            </a:r>
          </a:p>
          <a:p>
            <a:pPr lvl="1"/>
            <a:r>
              <a:rPr lang="en-US" altLang="ja-JP" dirty="0" smtClean="0"/>
              <a:t>Injector upgrade</a:t>
            </a:r>
          </a:p>
          <a:p>
            <a:pPr lvl="1"/>
            <a:r>
              <a:rPr kumimoji="1" lang="en-US" altLang="ja-JP" dirty="0" smtClean="0"/>
              <a:t>Civil engineering for HL-LHC at ATLAS, CMS</a:t>
            </a:r>
          </a:p>
          <a:p>
            <a:pPr lvl="1"/>
            <a:r>
              <a:rPr lang="en-US" altLang="ja-JP" dirty="0" smtClean="0"/>
              <a:t>Magnet and cryogenics</a:t>
            </a:r>
          </a:p>
          <a:p>
            <a:r>
              <a:rPr lang="en-US" altLang="ja-JP" dirty="0" smtClean="0"/>
              <a:t>LS3 : 2024 – 2026</a:t>
            </a:r>
          </a:p>
          <a:p>
            <a:pPr lvl="1"/>
            <a:r>
              <a:rPr lang="en-US" altLang="ja-JP" dirty="0" smtClean="0"/>
              <a:t>Experiments upgrade phase 2</a:t>
            </a:r>
          </a:p>
          <a:p>
            <a:pPr lvl="1"/>
            <a:r>
              <a:rPr lang="en-US" altLang="ja-JP" dirty="0" smtClean="0"/>
              <a:t>HL-LHC preparation</a:t>
            </a:r>
          </a:p>
          <a:p>
            <a:pPr lvl="1"/>
            <a:endParaRPr kumimoji="1"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65" y="980979"/>
            <a:ext cx="9690276" cy="2918689"/>
          </a:xfrm>
          <a:prstGeom prst="rect">
            <a:avLst/>
          </a:prstGeom>
        </p:spPr>
      </p:pic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6033797" y="4015635"/>
            <a:ext cx="6611574" cy="2605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Run3 : 2021 – 2023</a:t>
            </a:r>
            <a:endParaRPr lang="en-US" altLang="ja-JP" dirty="0"/>
          </a:p>
          <a:p>
            <a:pPr lvl="1"/>
            <a:r>
              <a:rPr lang="en-US" altLang="ja-JP" dirty="0" smtClean="0"/>
              <a:t>x2 pp nominal luminosity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x6 </a:t>
            </a:r>
            <a:r>
              <a:rPr lang="en-US" altLang="ja-JP" dirty="0" err="1" smtClean="0">
                <a:solidFill>
                  <a:srgbClr val="FF0000"/>
                </a:solidFill>
              </a:rPr>
              <a:t>PbPb</a:t>
            </a:r>
            <a:r>
              <a:rPr lang="en-US" altLang="ja-JP" dirty="0" smtClean="0">
                <a:solidFill>
                  <a:srgbClr val="FF0000"/>
                </a:solidFill>
              </a:rPr>
              <a:t> nominal luminosity 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50 kHz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Run4 : 2026 –   with HL-LHC</a:t>
            </a:r>
          </a:p>
          <a:p>
            <a:pPr lvl="1"/>
            <a:r>
              <a:rPr lang="en-US" altLang="ja-JP" dirty="0"/>
              <a:t>x</a:t>
            </a:r>
            <a:r>
              <a:rPr lang="en-US" altLang="ja-JP" dirty="0" smtClean="0"/>
              <a:t>5 to </a:t>
            </a:r>
            <a:r>
              <a:rPr lang="en-US" altLang="ja-JP" dirty="0"/>
              <a:t>x</a:t>
            </a:r>
            <a:r>
              <a:rPr lang="en-US" altLang="ja-JP" dirty="0" smtClean="0"/>
              <a:t>7 nominal luminosity</a:t>
            </a:r>
          </a:p>
          <a:p>
            <a:pPr lvl="1"/>
            <a:r>
              <a:rPr lang="en-US" altLang="ja-JP" dirty="0" smtClean="0"/>
              <a:t>x7 </a:t>
            </a:r>
            <a:r>
              <a:rPr lang="en-US" altLang="ja-JP" dirty="0" err="1" smtClean="0"/>
              <a:t>PbPb</a:t>
            </a:r>
            <a:r>
              <a:rPr lang="en-US" altLang="ja-JP" dirty="0" smtClean="0"/>
              <a:t> nominal luminosity </a:t>
            </a:r>
          </a:p>
          <a:p>
            <a:r>
              <a:rPr lang="en-US" altLang="ja-JP" dirty="0"/>
              <a:t>a</a:t>
            </a:r>
            <a:r>
              <a:rPr lang="en-US" altLang="ja-JP" dirty="0" smtClean="0"/>
              <a:t>fter</a:t>
            </a:r>
          </a:p>
          <a:p>
            <a:pPr lvl="1"/>
            <a:r>
              <a:rPr lang="en-US" altLang="ja-JP" dirty="0" smtClean="0"/>
              <a:t>HE-LHC (27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) and FCC at 100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(~2040)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992645" y="6576935"/>
            <a:ext cx="5247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/>
              <a:t>see more detail in Frederick </a:t>
            </a:r>
            <a:r>
              <a:rPr lang="en-US" altLang="ja-JP" i="1" dirty="0" err="1"/>
              <a:t>Bordry’s</a:t>
            </a:r>
            <a:r>
              <a:rPr lang="en-US" altLang="ja-JP" i="1" dirty="0"/>
              <a:t> talk in LHCP 2018</a:t>
            </a:r>
            <a:endParaRPr lang="ja-JP" altLang="en-US" i="1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5711934" y="1140488"/>
            <a:ext cx="15626" cy="242993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440099" y="3443736"/>
            <a:ext cx="59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3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charmed baryon?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72881" y="1289591"/>
                <a:ext cx="10141557" cy="508908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c</m:t>
                        </m:r>
                      </m:sub>
                    </m:sSub>
                    <m:r>
                      <a:rPr lang="en-US" altLang="ja-JP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p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K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π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dirty="0" smtClean="0">
                    <a:sym typeface="Symbol" panose="05050102010706020507" pitchFamily="18" charset="2"/>
                  </a:rPr>
                  <a:t> </a:t>
                </a:r>
              </a:p>
              <a:p>
                <a:r>
                  <a:rPr lang="en-US" altLang="ja-JP" dirty="0" smtClean="0">
                    <a:sym typeface="Symbol" panose="05050102010706020507" pitchFamily="18" charset="2"/>
                  </a:rPr>
                  <a:t>not well measured/understood even in pp collisions</a:t>
                </a:r>
              </a:p>
              <a:p>
                <a:r>
                  <a:rPr lang="en-US" altLang="ja-JP" dirty="0" smtClean="0">
                    <a:sym typeface="Symbol" panose="05050102010706020507" pitchFamily="18" charset="2"/>
                  </a:rPr>
                  <a:t>yield increases with temperature (x2 high in </a:t>
                </a:r>
                <a:r>
                  <a:rPr lang="en-US" altLang="ja-JP" dirty="0" err="1" smtClean="0">
                    <a:sym typeface="Symbol" panose="05050102010706020507" pitchFamily="18" charset="2"/>
                  </a:rPr>
                  <a:t>PbPb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 than </a:t>
                </a:r>
                <a:r>
                  <a:rPr lang="en-US" altLang="ja-JP" dirty="0" err="1" smtClean="0">
                    <a:sym typeface="Symbol" panose="05050102010706020507" pitchFamily="18" charset="2"/>
                  </a:rPr>
                  <a:t>pp,p+Pb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)</a:t>
                </a:r>
              </a:p>
              <a:p>
                <a:r>
                  <a:rPr lang="en-US" altLang="ja-JP" dirty="0" smtClean="0">
                    <a:sym typeface="Symbol" panose="05050102010706020507" pitchFamily="18" charset="2"/>
                  </a:rPr>
                  <a:t>seem equal or more to D</a:t>
                </a:r>
                <a:r>
                  <a:rPr lang="en-US" altLang="ja-JP" baseline="30000" dirty="0" smtClean="0">
                    <a:sym typeface="Symbol" panose="05050102010706020507" pitchFamily="18" charset="2"/>
                  </a:rPr>
                  <a:t>0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 yield (76 </a:t>
                </a:r>
                <a:r>
                  <a:rPr lang="en-US" altLang="ja-JP" dirty="0" err="1" smtClean="0">
                    <a:sym typeface="Symbol" panose="05050102010706020507" pitchFamily="18" charset="2"/>
                  </a:rPr>
                  <a:t>mb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 in p-</a:t>
                </a:r>
                <a:r>
                  <a:rPr lang="en-US" altLang="ja-JP" dirty="0" err="1" smtClean="0">
                    <a:sym typeface="Symbol" panose="05050102010706020507" pitchFamily="18" charset="2"/>
                  </a:rPr>
                  <a:t>Pb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)</a:t>
                </a:r>
              </a:p>
              <a:p>
                <a:pPr lvl="1"/>
                <a:r>
                  <a:rPr lang="en-US" altLang="ja-JP" dirty="0" smtClean="0">
                    <a:sym typeface="Symbol" panose="05050102010706020507" pitchFamily="18" charset="2"/>
                  </a:rPr>
                  <a:t>3x10</a:t>
                </a:r>
                <a:r>
                  <a:rPr lang="en-US" altLang="ja-JP" baseline="30000" dirty="0" smtClean="0">
                    <a:sym typeface="Symbol" panose="05050102010706020507" pitchFamily="18" charset="2"/>
                  </a:rPr>
                  <a:t>-2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 per </a:t>
                </a:r>
                <a:r>
                  <a:rPr lang="en-US" altLang="ja-JP" dirty="0" err="1" smtClean="0">
                    <a:sym typeface="Symbol" panose="05050102010706020507" pitchFamily="18" charset="2"/>
                  </a:rPr>
                  <a:t>pA</a:t>
                </a:r>
                <a:r>
                  <a:rPr lang="en-US" altLang="ja-JP" dirty="0" smtClean="0">
                    <a:sym typeface="Symbol" panose="05050102010706020507" pitchFamily="18" charset="2"/>
                  </a:rPr>
                  <a:t> event</a:t>
                </a:r>
                <a:r>
                  <a:rPr lang="en-US" altLang="ja-JP" dirty="0">
                    <a:sym typeface="Symbol" panose="05050102010706020507" pitchFamily="18" charset="2"/>
                  </a:rPr>
                  <a:t> 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ja-JP" dirty="0" err="1" smtClean="0">
                    <a:sym typeface="Wingdings" panose="05000000000000000000" pitchFamily="2" charset="2"/>
                  </a:rPr>
                  <a:t>dN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/</a:t>
                </a:r>
                <a:r>
                  <a:rPr lang="en-US" altLang="ja-JP" dirty="0" err="1" smtClean="0">
                    <a:sym typeface="Wingdings" panose="05000000000000000000" pitchFamily="2" charset="2"/>
                  </a:rPr>
                  <a:t>dy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 = O(10</a:t>
                </a:r>
                <a:r>
                  <a:rPr lang="en-US" altLang="ja-JP" baseline="30000" dirty="0" smtClean="0">
                    <a:sym typeface="Wingdings" panose="05000000000000000000" pitchFamily="2" charset="2"/>
                  </a:rPr>
                  <a:t>-2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altLang="ja-JP" dirty="0" smtClean="0">
                    <a:sym typeface="Wingdings" panose="05000000000000000000" pitchFamily="2" charset="2"/>
                  </a:rPr>
                  <a:t>in </a:t>
                </a:r>
                <a:r>
                  <a:rPr lang="en-US" altLang="ja-JP" dirty="0" err="1" smtClean="0">
                    <a:sym typeface="Wingdings" panose="05000000000000000000" pitchFamily="2" charset="2"/>
                  </a:rPr>
                  <a:t>Pb+Pb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, it could be O(1) ~ O(10</a:t>
                </a:r>
                <a:r>
                  <a:rPr lang="en-US" altLang="ja-JP" baseline="30000" dirty="0" smtClean="0">
                    <a:sym typeface="Wingdings" panose="05000000000000000000" pitchFamily="2" charset="2"/>
                  </a:rPr>
                  <a:t>-1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)</a:t>
                </a:r>
                <a:br>
                  <a:rPr lang="en-US" altLang="ja-JP" dirty="0" smtClean="0">
                    <a:sym typeface="Wingdings" panose="05000000000000000000" pitchFamily="2" charset="2"/>
                  </a:rPr>
                </a:br>
                <a:r>
                  <a:rPr lang="en-US" altLang="ja-JP" dirty="0" smtClean="0">
                    <a:sym typeface="Wingdings" panose="05000000000000000000" pitchFamily="2" charset="2"/>
                  </a:rPr>
                  <a:t>     (</a:t>
                </a:r>
                <a:r>
                  <a:rPr lang="en-US" altLang="ja-JP" dirty="0" err="1" smtClean="0">
                    <a:sym typeface="Wingdings" panose="05000000000000000000" pitchFamily="2" charset="2"/>
                  </a:rPr>
                  <a:t>dN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/</a:t>
                </a:r>
                <a:r>
                  <a:rPr lang="en-US" altLang="ja-JP" dirty="0" err="1" smtClean="0">
                    <a:sym typeface="Wingdings" panose="05000000000000000000" pitchFamily="2" charset="2"/>
                  </a:rPr>
                  <a:t>dy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=1.4 </a:t>
                </a:r>
                <a:r>
                  <a:rPr lang="en-US" altLang="ja-JP" dirty="0" smtClean="0"/>
                  <a:t>CERN-LHCC-201)</a:t>
                </a:r>
                <a:endParaRPr lang="en-US" altLang="ja-JP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ja-JP" dirty="0" smtClean="0">
                    <a:sym typeface="Symbol" panose="05050102010706020507" pitchFamily="18" charset="2"/>
                  </a:rPr>
                  <a:t>signal extraction not easy due to </a:t>
                </a:r>
                <a:br>
                  <a:rPr lang="en-US" altLang="ja-JP" dirty="0" smtClean="0">
                    <a:sym typeface="Symbol" panose="05050102010706020507" pitchFamily="18" charset="2"/>
                  </a:rPr>
                </a:br>
                <a:r>
                  <a:rPr lang="en-US" altLang="ja-JP" dirty="0" smtClean="0">
                    <a:sym typeface="Symbol" panose="05050102010706020507" pitchFamily="18" charset="2"/>
                  </a:rPr>
                  <a:t>large background</a:t>
                </a:r>
              </a:p>
              <a:p>
                <a:pPr lvl="1"/>
                <a:endParaRPr lang="en-US" altLang="ja-JP" dirty="0" smtClean="0">
                  <a:sym typeface="Symbol" panose="05050102010706020507" pitchFamily="18" charset="2"/>
                </a:endParaRPr>
              </a:p>
              <a:p>
                <a:endParaRPr lang="en-US" altLang="ja-JP" dirty="0" smtClean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881" y="1289591"/>
                <a:ext cx="10141557" cy="5089086"/>
              </a:xfrm>
              <a:blipFill>
                <a:blip r:embed="rId2"/>
                <a:stretch>
                  <a:fillRect l="-541" t="-10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92" y="3200400"/>
            <a:ext cx="7241909" cy="3422999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9166602" y="527575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>
                <a:solidFill>
                  <a:srgbClr val="292934"/>
                </a:solidFill>
                <a:latin typeface="Arial-BoldMT"/>
              </a:rPr>
              <a:t>arXiv</a:t>
            </a:r>
            <a:r>
              <a:rPr lang="en-US" altLang="ja-JP" b="1" dirty="0">
                <a:solidFill>
                  <a:srgbClr val="292934"/>
                </a:solidFill>
                <a:latin typeface="Arial-BoldMT"/>
              </a:rPr>
              <a:t>: 1809.10922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9019118" y="4210262"/>
            <a:ext cx="137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  <a:latin typeface="ArialMT"/>
              </a:rPr>
              <a:t>coalescence</a:t>
            </a:r>
          </a:p>
          <a:p>
            <a:r>
              <a:rPr lang="en-US" altLang="ja-JP" dirty="0" smtClean="0">
                <a:solidFill>
                  <a:srgbClr val="292934"/>
                </a:solidFill>
                <a:latin typeface="ArialMT"/>
              </a:rPr>
              <a:t>models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0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098755"/>
            <a:ext cx="4216364" cy="5066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Summary</a:t>
            </a:r>
            <a:endParaRPr lang="en-US" altLang="ja-JP" b="1" dirty="0"/>
          </a:p>
          <a:p>
            <a:r>
              <a:rPr lang="en-US" altLang="ja-JP" dirty="0"/>
              <a:t>Chemical </a:t>
            </a:r>
            <a:r>
              <a:rPr lang="en-US" altLang="ja-JP" dirty="0" smtClean="0"/>
              <a:t>freeze-out </a:t>
            </a:r>
            <a:r>
              <a:rPr lang="en-US" altLang="ja-JP" dirty="0"/>
              <a:t>model </a:t>
            </a:r>
            <a:r>
              <a:rPr lang="en-US" altLang="ja-JP" dirty="0" smtClean="0"/>
              <a:t>reproduces </a:t>
            </a:r>
            <a:r>
              <a:rPr lang="en-US" altLang="ja-JP" dirty="0"/>
              <a:t>rather well the hadron yields from </a:t>
            </a:r>
            <a:r>
              <a:rPr lang="en-US" altLang="ja-JP" dirty="0" err="1"/>
              <a:t>pions</a:t>
            </a:r>
            <a:r>
              <a:rPr lang="en-US" altLang="ja-JP" dirty="0"/>
              <a:t> </a:t>
            </a:r>
            <a:r>
              <a:rPr lang="en-US" altLang="ja-JP" dirty="0" smtClean="0"/>
              <a:t>to light nuclei</a:t>
            </a:r>
            <a:endParaRPr lang="en-US" altLang="ja-JP" dirty="0"/>
          </a:p>
          <a:p>
            <a:r>
              <a:rPr lang="en-US" altLang="ja-JP" dirty="0"/>
              <a:t>Present status of </a:t>
            </a:r>
            <a:r>
              <a:rPr lang="en-US" altLang="ja-JP" dirty="0" smtClean="0"/>
              <a:t>di-baryon and (multi-)strange baryon searches was shown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en-US" b="1" dirty="0"/>
              <a:t>Outlook</a:t>
            </a:r>
            <a:endParaRPr lang="en-US" altLang="ja-JP" b="1" dirty="0"/>
          </a:p>
          <a:p>
            <a:r>
              <a:rPr lang="en-US" altLang="ja-JP" dirty="0"/>
              <a:t>Strange di-baryons: Studies with high statistics data at LHC </a:t>
            </a:r>
            <a:r>
              <a:rPr lang="en-US" altLang="ja-JP" dirty="0" smtClean="0"/>
              <a:t>RUN3 is expected; </a:t>
            </a:r>
            <a:r>
              <a:rPr lang="en-US" altLang="ja-JP" dirty="0" smtClean="0">
                <a:latin typeface="Symbol" charset="2"/>
                <a:cs typeface="Symbol" charset="2"/>
              </a:rPr>
              <a:t>WW, XW, XX, ...</a:t>
            </a:r>
            <a:endParaRPr lang="en-US" altLang="ja-JP" dirty="0"/>
          </a:p>
          <a:p>
            <a:r>
              <a:rPr lang="en-US" altLang="ja-JP" dirty="0" smtClean="0"/>
              <a:t>ALICE may extend searches also for </a:t>
            </a:r>
            <a:r>
              <a:rPr lang="en-US" altLang="ja-JP" dirty="0"/>
              <a:t>h</a:t>
            </a:r>
            <a:r>
              <a:rPr lang="en-US" altLang="ja-JP" dirty="0" smtClean="0"/>
              <a:t>eavy </a:t>
            </a:r>
            <a:r>
              <a:rPr lang="en-US" altLang="ja-JP" dirty="0"/>
              <a:t>f</a:t>
            </a:r>
            <a:r>
              <a:rPr lang="en-US" altLang="ja-JP" dirty="0" smtClean="0"/>
              <a:t>lavor (di-)baryons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5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168410"/>
              </p:ext>
            </p:extLst>
          </p:nvPr>
        </p:nvGraphicFramePr>
        <p:xfrm>
          <a:off x="4439265" y="1279268"/>
          <a:ext cx="7597095" cy="49631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54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 of strangeness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Combination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dirty="0" smtClean="0"/>
                        <a:t>Current 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LHC RUN3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ja-JP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N+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ja-JP" altLang="en-US" dirty="0" smtClean="0">
                          <a:latin typeface="+mj-lt"/>
                          <a:cs typeface="Symbol" charset="2"/>
                        </a:rPr>
                        <a:t>（</a:t>
                      </a:r>
                      <a:r>
                        <a:rPr lang="en-US" altLang="ja-JP" dirty="0" smtClean="0">
                          <a:latin typeface="+mj-lt"/>
                          <a:cs typeface="Symbol" charset="2"/>
                        </a:rPr>
                        <a:t>N+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ja-JP" altLang="en-US" dirty="0" smtClean="0">
                          <a:latin typeface="+mj-lt"/>
                          <a:cs typeface="Symbol" charset="2"/>
                        </a:rPr>
                        <a:t>）</a:t>
                      </a:r>
                      <a:endParaRPr lang="en-US" dirty="0">
                        <a:latin typeface="+mj-lt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△</a:t>
                      </a:r>
                      <a:r>
                        <a:rPr lang="ja-JP" altLang="en-US" dirty="0" smtClean="0"/>
                        <a:t>  </a:t>
                      </a:r>
                      <a:r>
                        <a:rPr lang="en-US" altLang="ja-JP" dirty="0" smtClean="0"/>
                        <a:t>  </a:t>
                      </a:r>
                      <a:r>
                        <a:rPr lang="en-US" altLang="ja-JP" dirty="0" err="1" smtClean="0"/>
                        <a:t>Au+Au</a:t>
                      </a:r>
                      <a:r>
                        <a:rPr lang="en-US" altLang="ja-JP" dirty="0" smtClean="0"/>
                        <a:t> 200GeV (STAR)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dirty="0" smtClean="0"/>
                        <a:t>      </a:t>
                      </a:r>
                      <a:r>
                        <a:rPr lang="en-US" altLang="ja-JP" dirty="0" smtClean="0"/>
                        <a:t>  </a:t>
                      </a:r>
                      <a:r>
                        <a:rPr lang="en-US" altLang="ja-JP" dirty="0" err="1" smtClean="0"/>
                        <a:t>p+Nb</a:t>
                      </a:r>
                      <a:r>
                        <a:rPr lang="en-US" altLang="ja-JP" dirty="0" smtClean="0"/>
                        <a:t> 3.2GeV (HADES)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dirty="0" smtClean="0"/>
                        <a:t>      </a:t>
                      </a:r>
                      <a:r>
                        <a:rPr lang="en-US" altLang="ja-JP" dirty="0" smtClean="0"/>
                        <a:t>  </a:t>
                      </a:r>
                      <a:r>
                        <a:rPr lang="en-US" altLang="ja-JP" dirty="0" err="1" smtClean="0"/>
                        <a:t>p+p</a:t>
                      </a:r>
                      <a:r>
                        <a:rPr lang="en-US" altLang="ja-JP" dirty="0" smtClean="0"/>
                        <a:t> 7TeV, 13TeV (ALICE)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altLang="ja-JP" dirty="0" smtClean="0">
                          <a:latin typeface="+mj-lt"/>
                          <a:cs typeface="Symbol" charset="2"/>
                        </a:rPr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kumimoji="1" lang="ja-JP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（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S,</a:t>
                      </a:r>
                      <a:r>
                        <a:rPr lang="ja-JP" altLang="en-US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S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kumimoji="1" lang="ja-JP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△</a:t>
                      </a:r>
                      <a:r>
                        <a:rPr lang="en-US" dirty="0" smtClean="0"/>
                        <a:t>     </a:t>
                      </a:r>
                      <a:r>
                        <a:rPr lang="en-US" dirty="0" err="1" smtClean="0"/>
                        <a:t>Au+Au</a:t>
                      </a:r>
                      <a:r>
                        <a:rPr lang="en-US" dirty="0" smtClean="0"/>
                        <a:t> 200GeV (STAR)</a:t>
                      </a:r>
                    </a:p>
                    <a:p>
                      <a:r>
                        <a:rPr lang="en-US" dirty="0" smtClean="0"/>
                        <a:t>         </a:t>
                      </a:r>
                      <a:r>
                        <a:rPr lang="en-US" dirty="0" err="1" smtClean="0"/>
                        <a:t>p+p</a:t>
                      </a:r>
                      <a:r>
                        <a:rPr lang="en-US" dirty="0" smtClean="0"/>
                        <a:t> 7TeV, 13TeV (ALICE)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N+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△    </a:t>
                      </a:r>
                      <a:r>
                        <a:rPr lang="en-US" altLang="ja-JP" dirty="0" err="1" smtClean="0"/>
                        <a:t>p+p</a:t>
                      </a:r>
                      <a:r>
                        <a:rPr lang="en-US" altLang="ja-JP" dirty="0" smtClean="0"/>
                        <a:t> </a:t>
                      </a:r>
                      <a:r>
                        <a:rPr lang="ja-JP" altLang="ja-JP" dirty="0" smtClean="0"/>
                        <a:t>1</a:t>
                      </a:r>
                      <a:r>
                        <a:rPr lang="en-US" altLang="ja-JP" dirty="0" smtClean="0"/>
                        <a:t>3TeV (ALICE)</a:t>
                      </a:r>
                    </a:p>
                    <a:p>
                      <a:r>
                        <a:rPr lang="en-US" altLang="ja-JP" dirty="0" smtClean="0"/>
                        <a:t>△</a:t>
                      </a:r>
                      <a:r>
                        <a:rPr lang="ja-JP" altLang="en-US" dirty="0" smtClean="0"/>
                        <a:t>    </a:t>
                      </a:r>
                      <a:r>
                        <a:rPr lang="ja-JP" altLang="ja-JP" dirty="0" smtClean="0"/>
                        <a:t>p</a:t>
                      </a:r>
                      <a:r>
                        <a:rPr lang="en-US" altLang="ja-JP" dirty="0" smtClean="0"/>
                        <a:t>+Pb</a:t>
                      </a:r>
                      <a:r>
                        <a:rPr lang="ja-JP" altLang="en-US" dirty="0" smtClean="0"/>
                        <a:t> </a:t>
                      </a:r>
                      <a:r>
                        <a:rPr lang="en-US" altLang="ja-JP" dirty="0" smtClean="0"/>
                        <a:t>5.02TeV</a:t>
                      </a:r>
                      <a:r>
                        <a:rPr lang="ja-JP" altLang="en-US" dirty="0" smtClean="0"/>
                        <a:t> </a:t>
                      </a:r>
                      <a:r>
                        <a:rPr lang="en-US" altLang="ja-JP" dirty="0" smtClean="0"/>
                        <a:t>(ALICE)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Helvetica Neue"/>
                          <a:cs typeface="Helvetica Neue"/>
                        </a:rPr>
                        <a:t>N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+W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△    </a:t>
                      </a:r>
                      <a:r>
                        <a:rPr lang="en-US" altLang="ja-JP" dirty="0" err="1" smtClean="0"/>
                        <a:t>Au+Au</a:t>
                      </a:r>
                      <a:r>
                        <a:rPr lang="en-US" altLang="ja-JP" dirty="0" smtClean="0"/>
                        <a:t> 200GeV (STAR)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○</a:t>
                      </a:r>
                      <a:endParaRPr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altLang="ja-JP" dirty="0" smtClean="0"/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kumimoji="1" lang="ja-JP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（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S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+</a:t>
                      </a:r>
                      <a:r>
                        <a:rPr kumimoji="1" lang="en-US" altLang="ja-JP" sz="1800" kern="12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X</a:t>
                      </a:r>
                      <a:r>
                        <a:rPr kumimoji="1" lang="ja-JP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</a:rPr>
                        <a:t>）</a:t>
                      </a:r>
                      <a:endParaRPr lang="en-US" altLang="ja-JP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lang="en-US" altLang="ja-JP" dirty="0" smtClean="0"/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endParaRPr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X</a:t>
                      </a:r>
                      <a:r>
                        <a:rPr lang="en-US" altLang="ja-JP" dirty="0" smtClean="0"/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endParaRPr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altLang="ja-JP" dirty="0" smtClean="0"/>
                        <a:t>+</a:t>
                      </a:r>
                      <a:r>
                        <a:rPr lang="en-US" altLang="ja-JP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49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77" y="352490"/>
            <a:ext cx="5238985" cy="30724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Inner Tracking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0515600" cy="5640604"/>
          </a:xfrm>
        </p:spPr>
        <p:txBody>
          <a:bodyPr/>
          <a:lstStyle/>
          <a:p>
            <a:r>
              <a:rPr kumimoji="1" lang="en-US" altLang="ja-JP" dirty="0" smtClean="0"/>
              <a:t>Replaces old silicon detectors with new sensors</a:t>
            </a:r>
          </a:p>
          <a:p>
            <a:pPr lvl="1"/>
            <a:r>
              <a:rPr lang="en-US" altLang="ja-JP" dirty="0" smtClean="0"/>
              <a:t>CMOS Monolithic </a:t>
            </a:r>
            <a:r>
              <a:rPr lang="en-US" altLang="ja-JP" dirty="0"/>
              <a:t>Active Pixel </a:t>
            </a:r>
            <a:r>
              <a:rPr lang="en-US" altLang="ja-JP" dirty="0" smtClean="0"/>
              <a:t>Sensor (MAPS)</a:t>
            </a:r>
          </a:p>
          <a:p>
            <a:pPr lvl="1"/>
            <a:r>
              <a:rPr lang="en-US" altLang="ja-JP" dirty="0" smtClean="0"/>
              <a:t>7 layers full pixel detector</a:t>
            </a:r>
            <a:br>
              <a:rPr lang="en-US" altLang="ja-JP" dirty="0" smtClean="0"/>
            </a:br>
            <a:r>
              <a:rPr lang="en-US" altLang="ja-JP" dirty="0" smtClean="0"/>
              <a:t>(before combination of strip, drift, and pixel)</a:t>
            </a:r>
          </a:p>
          <a:p>
            <a:pPr lvl="1"/>
            <a:r>
              <a:rPr kumimoji="1" lang="en-US" altLang="ja-JP" dirty="0" smtClean="0"/>
              <a:t>Light weight with carbon structure</a:t>
            </a:r>
          </a:p>
          <a:p>
            <a:pPr lvl="1"/>
            <a:r>
              <a:rPr lang="en-US" altLang="ja-JP" dirty="0" smtClean="0"/>
              <a:t>Larger area (10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More pseudo rapidity coverage (–1.22 &lt; </a:t>
            </a:r>
            <a:r>
              <a:rPr kumimoji="1" lang="en-US" altLang="ja-JP" dirty="0" smtClean="0">
                <a:sym typeface="Symbol" panose="05050102010706020507" pitchFamily="18" charset="2"/>
              </a:rPr>
              <a:t></a:t>
            </a:r>
            <a:r>
              <a:rPr kumimoji="1" lang="en-US" altLang="ja-JP" dirty="0" smtClean="0"/>
              <a:t> &lt; 1.22)</a:t>
            </a:r>
          </a:p>
          <a:p>
            <a:pPr lvl="1"/>
            <a:r>
              <a:rPr lang="en-US" altLang="ja-JP" dirty="0" smtClean="0"/>
              <a:t>First layer closer to interaction point</a:t>
            </a:r>
            <a:br>
              <a:rPr lang="en-US" altLang="ja-JP" dirty="0" smtClean="0"/>
            </a:br>
            <a:r>
              <a:rPr lang="en-US" altLang="ja-JP" dirty="0" smtClean="0"/>
              <a:t>(39 mm </a:t>
            </a:r>
            <a:r>
              <a:rPr lang="en-US" altLang="ja-JP" dirty="0" smtClean="0">
                <a:sym typeface="Wingdings" panose="05000000000000000000" pitchFamily="2" charset="2"/>
              </a:rPr>
              <a:t> 22 mm)</a:t>
            </a: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New beam pipe</a:t>
            </a:r>
          </a:p>
          <a:p>
            <a:pPr lvl="1"/>
            <a:r>
              <a:rPr kumimoji="1" lang="en-US" altLang="ja-JP" dirty="0" smtClean="0">
                <a:sym typeface="Wingdings" panose="05000000000000000000" pitchFamily="2" charset="2"/>
              </a:rPr>
              <a:t>Low material (1.44%  0.3% X</a:t>
            </a:r>
            <a:r>
              <a:rPr kumimoji="1" lang="en-US" altLang="ja-JP" baseline="-25000" dirty="0" smtClean="0">
                <a:sym typeface="Wingdings" panose="05000000000000000000" pitchFamily="2" charset="2"/>
              </a:rPr>
              <a:t>0</a:t>
            </a:r>
            <a:r>
              <a:rPr kumimoji="1" lang="en-US" altLang="ja-JP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altLang="ja-JP" dirty="0" smtClean="0"/>
              <a:t>Smaller pixel (50x425 </a:t>
            </a:r>
            <a:r>
              <a:rPr lang="en-US" altLang="ja-JP" dirty="0" smtClean="0">
                <a:sym typeface="Wingdings" panose="05000000000000000000" pitchFamily="2" charset="2"/>
              </a:rPr>
              <a:t> 27x28 </a:t>
            </a:r>
            <a:r>
              <a:rPr lang="en-US" altLang="ja-JP" dirty="0" smtClean="0">
                <a:sym typeface="Symbol" panose="05050102010706020507" pitchFamily="18" charset="2"/>
              </a:rPr>
              <a:t>m</a:t>
            </a:r>
            <a:r>
              <a:rPr lang="en-US" altLang="ja-JP" baseline="30000" dirty="0" smtClean="0">
                <a:sym typeface="Symbol" panose="05050102010706020507" pitchFamily="18" charset="2"/>
              </a:rPr>
              <a:t>2</a:t>
            </a:r>
            <a:r>
              <a:rPr lang="en-US" altLang="ja-JP" dirty="0" smtClean="0">
                <a:sym typeface="Symbol" panose="05050102010706020507" pitchFamily="18" charset="2"/>
              </a:rPr>
              <a:t>)</a:t>
            </a:r>
          </a:p>
          <a:p>
            <a:pPr lvl="1"/>
            <a:r>
              <a:rPr kumimoji="1" lang="en-US" altLang="ja-JP" dirty="0" smtClean="0">
                <a:sym typeface="Symbol" panose="05050102010706020507" pitchFamily="18" charset="2"/>
              </a:rPr>
              <a:t>Faster readout (1 kHz(slowest)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100 kHz))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77" y="3522812"/>
            <a:ext cx="5929223" cy="3335188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4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as a new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5982367" cy="4351337"/>
          </a:xfrm>
        </p:spPr>
        <p:txBody>
          <a:bodyPr/>
          <a:lstStyle/>
          <a:p>
            <a:r>
              <a:rPr lang="en-US" altLang="ja-JP" dirty="0" smtClean="0"/>
              <a:t>New detector in ALICE</a:t>
            </a:r>
          </a:p>
          <a:p>
            <a:pPr lvl="1"/>
            <a:r>
              <a:rPr kumimoji="1" lang="en-US" altLang="ja-JP" dirty="0" smtClean="0"/>
              <a:t>Add </a:t>
            </a:r>
            <a:r>
              <a:rPr kumimoji="1" lang="en-US" altLang="ja-JP" dirty="0" err="1" smtClean="0"/>
              <a:t>vertexing</a:t>
            </a:r>
            <a:r>
              <a:rPr kumimoji="1" lang="en-US" altLang="ja-JP" dirty="0" smtClean="0"/>
              <a:t> capability in muon spectrometer system</a:t>
            </a:r>
          </a:p>
          <a:p>
            <a:pPr lvl="2"/>
            <a:r>
              <a:rPr lang="en-US" altLang="ja-JP" dirty="0" smtClean="0"/>
              <a:t>Distinguish prompt J/</a:t>
            </a:r>
            <a:r>
              <a:rPr lang="en-US" altLang="ja-JP" dirty="0" smtClean="0">
                <a:sym typeface="Symbol" panose="05050102010706020507" pitchFamily="18" charset="2"/>
              </a:rPr>
              <a:t></a:t>
            </a:r>
            <a:r>
              <a:rPr lang="en-US" altLang="ja-JP" dirty="0" smtClean="0"/>
              <a:t> from B decay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5 layer silicon pixels (ITS technology)</a:t>
            </a:r>
          </a:p>
          <a:p>
            <a:pPr lvl="1"/>
            <a:r>
              <a:rPr lang="en-US" altLang="ja-JP" dirty="0" smtClean="0"/>
              <a:t>0.4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area</a:t>
            </a:r>
          </a:p>
          <a:p>
            <a:pPr lvl="1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703" y="1424677"/>
            <a:ext cx="5701351" cy="32623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19" y="3766124"/>
            <a:ext cx="6133332" cy="268039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354751" y="1217396"/>
            <a:ext cx="3032650" cy="47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416150" y="1727415"/>
            <a:ext cx="1879234" cy="772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3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Upgrade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985838"/>
            <a:ext cx="10515600" cy="4351337"/>
          </a:xfrm>
        </p:spPr>
        <p:txBody>
          <a:bodyPr/>
          <a:lstStyle/>
          <a:p>
            <a:r>
              <a:rPr kumimoji="1" lang="en-US" altLang="ja-JP" dirty="0" smtClean="0"/>
              <a:t>The most important and challenging upgrade in ALICE</a:t>
            </a:r>
          </a:p>
          <a:p>
            <a:pPr lvl="1"/>
            <a:r>
              <a:rPr lang="en-US" altLang="ja-JP" dirty="0" smtClean="0"/>
              <a:t>4 GEM system replaces traditional wire amplification system</a:t>
            </a:r>
          </a:p>
          <a:p>
            <a:pPr lvl="1"/>
            <a:r>
              <a:rPr lang="en-US" altLang="ja-JP" dirty="0" smtClean="0"/>
              <a:t>decrease “dead-time” due to ion absorption time</a:t>
            </a:r>
          </a:p>
          <a:p>
            <a:pPr lvl="2"/>
            <a:r>
              <a:rPr lang="en-US" altLang="ja-JP" dirty="0" smtClean="0"/>
              <a:t>500 ns down to </a:t>
            </a:r>
            <a:r>
              <a:rPr lang="en-US" altLang="ja-JP" b="1" dirty="0" smtClean="0">
                <a:solidFill>
                  <a:srgbClr val="FF0000"/>
                </a:solidFill>
              </a:rPr>
              <a:t>zero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data rate from 2 kHz to </a:t>
            </a:r>
            <a:r>
              <a:rPr lang="en-US" altLang="ja-JP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</a:t>
            </a:r>
          </a:p>
          <a:p>
            <a:pPr lvl="2"/>
            <a:r>
              <a:rPr lang="en-US" altLang="ja-JP" dirty="0" smtClean="0">
                <a:sym typeface="Symbol" panose="05050102010706020507" pitchFamily="18" charset="2"/>
              </a:rPr>
              <a:t>530k channels, 200 ns sampling ADC data come out</a:t>
            </a:r>
          </a:p>
          <a:p>
            <a:pPr lvl="3"/>
            <a:r>
              <a:rPr lang="en-US" altLang="ja-JP" dirty="0" smtClean="0">
                <a:solidFill>
                  <a:srgbClr val="FF0000"/>
                </a:solidFill>
                <a:sym typeface="Symbol" panose="05050102010706020507" pitchFamily="18" charset="2"/>
              </a:rPr>
              <a:t>3.5 TB/s </a:t>
            </a:r>
            <a:r>
              <a:rPr lang="en-US" altLang="ja-JP" dirty="0" smtClean="0">
                <a:sym typeface="Symbol" panose="05050102010706020507" pitchFamily="18" charset="2"/>
              </a:rPr>
              <a:t>continuous data rate</a:t>
            </a:r>
          </a:p>
          <a:p>
            <a:pPr lvl="3"/>
            <a:r>
              <a:rPr lang="en-US" altLang="ja-JP" dirty="0" smtClean="0">
                <a:sym typeface="Symbol" panose="05050102010706020507" pitchFamily="18" charset="2"/>
              </a:rPr>
              <a:t>massive online computing power required</a:t>
            </a:r>
          </a:p>
          <a:p>
            <a:pPr lvl="2"/>
            <a:r>
              <a:rPr kumimoji="1" lang="en-US" altLang="ja-JP" dirty="0" smtClean="0">
                <a:solidFill>
                  <a:srgbClr val="FF0000"/>
                </a:solidFill>
              </a:rPr>
              <a:t>CNS-Tokyo, Nagasaki-IAS from Japan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525" y="164649"/>
            <a:ext cx="4517377" cy="328128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28" y="3793603"/>
            <a:ext cx="4372439" cy="29855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88" y="3723968"/>
            <a:ext cx="4203297" cy="3055175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5381227" y="50440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0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Upgrade (cont.)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LHC may provide above 50 kHz event rate after upgrade</a:t>
            </a:r>
          </a:p>
          <a:p>
            <a:r>
              <a:rPr lang="en-US" altLang="ja-JP" dirty="0" smtClean="0"/>
              <a:t>Means 3.5 TB/s data rate</a:t>
            </a:r>
          </a:p>
          <a:p>
            <a:r>
              <a:rPr kumimoji="1" lang="en-US" altLang="ja-JP" dirty="0" smtClean="0"/>
              <a:t>TPC drift time (100 </a:t>
            </a:r>
            <a:r>
              <a:rPr kumimoji="1" lang="en-US" altLang="ja-JP" dirty="0" smtClean="0">
                <a:sym typeface="Symbol" panose="05050102010706020507" pitchFamily="18" charset="2"/>
              </a:rPr>
              <a:t></a:t>
            </a:r>
            <a:r>
              <a:rPr kumimoji="1" lang="en-US" altLang="ja-JP" dirty="0" smtClean="0"/>
              <a:t>s)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43" y="2225800"/>
            <a:ext cx="8326463" cy="456481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 rot="19942821">
            <a:off x="8099433" y="5152509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E3001A"/>
                </a:solidFill>
                <a:latin typeface="LiberationSans"/>
              </a:rPr>
              <a:t>20 × TPC drift time (= 2 </a:t>
            </a:r>
            <a:r>
              <a:rPr lang="en-US" altLang="ja-JP" dirty="0" err="1">
                <a:solidFill>
                  <a:srgbClr val="E3001A"/>
                </a:solidFill>
                <a:latin typeface="LiberationSans"/>
              </a:rPr>
              <a:t>ms</a:t>
            </a:r>
            <a:r>
              <a:rPr lang="en-US" altLang="ja-JP" dirty="0">
                <a:solidFill>
                  <a:srgbClr val="E3001A"/>
                </a:solidFill>
                <a:latin typeface="LiberationSans"/>
              </a:rPr>
              <a:t>)</a:t>
            </a:r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6420946" y="353300"/>
            <a:ext cx="5360630" cy="1728192"/>
            <a:chOff x="1820268" y="4941168"/>
            <a:chExt cx="5360630" cy="1728192"/>
          </a:xfrm>
        </p:grpSpPr>
        <p:sp>
          <p:nvSpPr>
            <p:cNvPr id="7" name="正方形/長方形 6"/>
            <p:cNvSpPr/>
            <p:nvPr/>
          </p:nvSpPr>
          <p:spPr>
            <a:xfrm>
              <a:off x="3204439" y="5013176"/>
              <a:ext cx="2592288" cy="15841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57259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 flipV="1">
              <a:off x="435656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442857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457259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421255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86062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 flipV="1">
              <a:off x="464459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471660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86062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450058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1486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49326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50046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51486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47886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54366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52206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52926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54366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50766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6527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 flipV="1">
              <a:off x="54366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5086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56527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2926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435656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 flipV="1">
              <a:off x="414054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421255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435656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>
              <a:off x="399652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14054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 flipV="1">
              <a:off x="392451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399652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414054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378050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38525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36364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37084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38525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34924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36364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 flipV="1">
              <a:off x="34204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34924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36364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32764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33484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 flipV="1">
              <a:off x="31324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32044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V="1">
              <a:off x="33484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29884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>
              <a:stCxn id="7" idx="1"/>
              <a:endCxn id="7" idx="3"/>
            </p:cNvCxnSpPr>
            <p:nvPr/>
          </p:nvCxnSpPr>
          <p:spPr>
            <a:xfrm>
              <a:off x="3204439" y="5805264"/>
              <a:ext cx="25922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右矢印 58"/>
            <p:cNvSpPr/>
            <p:nvPr/>
          </p:nvSpPr>
          <p:spPr>
            <a:xfrm>
              <a:off x="5906277" y="5562947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右矢印 59"/>
            <p:cNvSpPr/>
            <p:nvPr/>
          </p:nvSpPr>
          <p:spPr>
            <a:xfrm rot="10800000">
              <a:off x="2557905" y="5576093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820268" y="560585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6444799" y="562059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</p:grpSp>
      <p:sp>
        <p:nvSpPr>
          <p:cNvPr id="63" name="スライド番号プレースホルダー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0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Data taking upgrade without hardware trigger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899" y="1217396"/>
            <a:ext cx="8411764" cy="545411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What’s hardware trigger?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 smtClean="0"/>
              <a:t>find interesting event such as high momentum particle, jet, </a:t>
            </a:r>
            <a:r>
              <a:rPr lang="en-US" altLang="ja-JP" dirty="0" err="1" smtClean="0"/>
              <a:t>etc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 smtClean="0"/>
              <a:t>initiate detector data readout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 smtClean="0"/>
              <a:t>readout time (TPC case: 500 </a:t>
            </a:r>
            <a:r>
              <a:rPr lang="en-US" altLang="ja-JP" dirty="0" smtClean="0">
                <a:sym typeface="Symbol" panose="05050102010706020507" pitchFamily="18" charset="2"/>
              </a:rPr>
              <a:t>s</a:t>
            </a:r>
            <a:r>
              <a:rPr lang="en-US" altLang="ja-JP" dirty="0" smtClean="0"/>
              <a:t>) </a:t>
            </a:r>
            <a:r>
              <a:rPr lang="en-US" altLang="ja-JP" dirty="0" smtClean="0">
                <a:sym typeface="Wingdings" panose="05000000000000000000" pitchFamily="2" charset="2"/>
              </a:rPr>
              <a:t>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deadtime</a:t>
            </a:r>
            <a:r>
              <a:rPr lang="en-US" altLang="ja-JP" dirty="0" smtClean="0"/>
              <a:t> (loss of luminosity)</a:t>
            </a:r>
            <a:endParaRPr lang="en-US" altLang="ja-JP" dirty="0"/>
          </a:p>
          <a:p>
            <a:r>
              <a:rPr lang="en-US" altLang="ja-JP" dirty="0"/>
              <a:t>T</a:t>
            </a:r>
            <a:r>
              <a:rPr lang="en-US" altLang="ja-JP" dirty="0" smtClean="0"/>
              <a:t>riggering to rare particles such as </a:t>
            </a:r>
            <a:r>
              <a:rPr lang="en-US" altLang="ja-JP" dirty="0" smtClean="0">
                <a:solidFill>
                  <a:srgbClr val="FF0000"/>
                </a:solidFill>
              </a:rPr>
              <a:t>low </a:t>
            </a:r>
            <a:r>
              <a:rPr lang="en-US" altLang="ja-JP" dirty="0" err="1" smtClean="0">
                <a:solidFill>
                  <a:srgbClr val="FF000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>
                <a:solidFill>
                  <a:srgbClr val="FF0000"/>
                </a:solidFill>
              </a:rPr>
              <a:t> heavy flavor multi-particle decay from exotic particles</a:t>
            </a:r>
            <a:r>
              <a:rPr lang="en-US" altLang="ja-JP" dirty="0" smtClean="0"/>
              <a:t> in high multiplicity event is impossible</a:t>
            </a:r>
          </a:p>
          <a:p>
            <a:pPr lvl="1"/>
            <a:r>
              <a:rPr lang="en-US" altLang="ja-JP" dirty="0"/>
              <a:t>d</a:t>
            </a:r>
            <a:r>
              <a:rPr lang="en-US" altLang="ja-JP" dirty="0" smtClean="0"/>
              <a:t>ecreasing threshold </a:t>
            </a:r>
            <a:r>
              <a:rPr lang="en-US" altLang="ja-JP" dirty="0" smtClean="0">
                <a:sym typeface="Wingdings" panose="05000000000000000000" pitchFamily="2" charset="2"/>
              </a:rPr>
              <a:t>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trigger to </a:t>
            </a:r>
            <a:r>
              <a:rPr lang="en-US" altLang="ja-JP" dirty="0" smtClean="0"/>
              <a:t>all garbage</a:t>
            </a:r>
          </a:p>
          <a:p>
            <a:pPr lvl="1"/>
            <a:r>
              <a:rPr lang="en-US" altLang="ja-JP" dirty="0" smtClean="0"/>
              <a:t>non-simple threshold type trigger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smtClean="0"/>
              <a:t>full </a:t>
            </a:r>
            <a:r>
              <a:rPr lang="en-US" altLang="ja-JP" dirty="0"/>
              <a:t>data analysis (a dilemma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also 50 kHz for ALICE TPC means always ~5 events overlapping in data</a:t>
            </a:r>
          </a:p>
          <a:p>
            <a:pPr lvl="2"/>
            <a:r>
              <a:rPr lang="en-US" altLang="ja-JP" dirty="0" smtClean="0"/>
              <a:t>event-by-event data taking no longer possible</a:t>
            </a:r>
          </a:p>
          <a:p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The </a:t>
            </a:r>
            <a:r>
              <a:rPr lang="en-US" altLang="ja-JP" dirty="0">
                <a:solidFill>
                  <a:srgbClr val="FF0000"/>
                </a:solidFill>
              </a:rPr>
              <a:t>biggest decision for Run3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 a</a:t>
            </a:r>
            <a:r>
              <a:rPr lang="en-US" altLang="ja-JP" dirty="0">
                <a:solidFill>
                  <a:srgbClr val="FF0000"/>
                </a:solidFill>
              </a:rPr>
              <a:t>bandon “hardware trigger</a:t>
            </a:r>
            <a:r>
              <a:rPr lang="en-US" altLang="ja-JP" dirty="0" smtClean="0">
                <a:solidFill>
                  <a:srgbClr val="FF0000"/>
                </a:solidFill>
              </a:rPr>
              <a:t>”</a:t>
            </a:r>
            <a:endParaRPr kumimoji="1"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TAKE ALL DATA, STORE ALL</a:t>
            </a:r>
            <a:r>
              <a:rPr lang="en-US" altLang="ja-JP" dirty="0" smtClean="0"/>
              <a:t> without trigger</a:t>
            </a:r>
            <a:br>
              <a:rPr lang="en-US" altLang="ja-JP" dirty="0" smtClean="0"/>
            </a:br>
            <a:r>
              <a:rPr lang="en-US" altLang="ja-JP" dirty="0" smtClean="0">
                <a:sym typeface="Wingdings" panose="05000000000000000000" pitchFamily="2" charset="2"/>
              </a:rPr>
              <a:t> continuous readout</a:t>
            </a:r>
            <a:endParaRPr kumimoji="1" lang="en-US" altLang="ja-JP" dirty="0" smtClean="0"/>
          </a:p>
          <a:p>
            <a:pPr lvl="2"/>
            <a:r>
              <a:rPr lang="en-US" altLang="ja-JP" dirty="0"/>
              <a:t>d</a:t>
            </a:r>
            <a:r>
              <a:rPr lang="en-US" altLang="ja-JP" dirty="0" smtClean="0"/>
              <a:t>ata compression, online analysis are key technology</a:t>
            </a:r>
            <a:endParaRPr kumimoji="1"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304" y="2033468"/>
            <a:ext cx="2703744" cy="197955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9060904" y="4322712"/>
            <a:ext cx="2189748" cy="31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 device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9060904" y="1378846"/>
            <a:ext cx="2189748" cy="31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 device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10106176" y="1691667"/>
            <a:ext cx="230076" cy="1219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10106176" y="3106992"/>
            <a:ext cx="310551" cy="124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11250652" y="1528204"/>
            <a:ext cx="739942" cy="3970421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11250652" y="4479122"/>
            <a:ext cx="413084" cy="1019503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 rot="5400000">
            <a:off x="11274300" y="5195416"/>
            <a:ext cx="413084" cy="1019503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 rot="5400000">
            <a:off x="11110870" y="5017043"/>
            <a:ext cx="413084" cy="692646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9842957" y="5415315"/>
            <a:ext cx="1128132" cy="65098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processor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9163173" y="5740809"/>
            <a:ext cx="6797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8345471" y="5415315"/>
            <a:ext cx="97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Trigger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Readout</a:t>
            </a:r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readout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3940" y="1033201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Common Readout Unit (CRU)</a:t>
            </a:r>
          </a:p>
          <a:p>
            <a:r>
              <a:rPr lang="en-US" altLang="ja-JP" dirty="0"/>
              <a:t>common design for at </a:t>
            </a:r>
            <a:r>
              <a:rPr lang="en-US" altLang="ja-JP" dirty="0" smtClean="0"/>
              <a:t>least “major</a:t>
            </a:r>
            <a:r>
              <a:rPr lang="en-US" altLang="ja-JP" dirty="0"/>
              <a:t>” and “new” detectors</a:t>
            </a:r>
          </a:p>
          <a:p>
            <a:r>
              <a:rPr lang="en-US" altLang="ja-JP" dirty="0"/>
              <a:t>Detector Control System</a:t>
            </a:r>
          </a:p>
          <a:p>
            <a:r>
              <a:rPr lang="en-US" altLang="ja-JP" dirty="0"/>
              <a:t>trigger and </a:t>
            </a:r>
            <a:r>
              <a:rPr lang="en-US" altLang="ja-JP" dirty="0" smtClean="0"/>
              <a:t>timing distribution</a:t>
            </a:r>
            <a:endParaRPr lang="en-US" altLang="ja-JP" dirty="0"/>
          </a:p>
          <a:p>
            <a:r>
              <a:rPr lang="en-US" altLang="ja-JP" dirty="0"/>
              <a:t>data readout </a:t>
            </a:r>
            <a:r>
              <a:rPr lang="en-US" altLang="ja-JP" dirty="0" smtClean="0"/>
              <a:t>and processing with </a:t>
            </a:r>
            <a:r>
              <a:rPr lang="en-US" altLang="ja-JP" b="1" dirty="0" smtClean="0">
                <a:solidFill>
                  <a:srgbClr val="FF0000"/>
                </a:solidFill>
              </a:rPr>
              <a:t>O(10) faster </a:t>
            </a:r>
            <a:r>
              <a:rPr lang="en-US" altLang="ja-JP" dirty="0" smtClean="0"/>
              <a:t>than CPUs</a:t>
            </a:r>
            <a:endParaRPr lang="en-US" altLang="ja-JP" dirty="0"/>
          </a:p>
          <a:p>
            <a:pPr lvl="1"/>
            <a:r>
              <a:rPr lang="en-US" altLang="ja-JP" dirty="0" smtClean="0"/>
              <a:t>sorting,</a:t>
            </a:r>
            <a:r>
              <a:rPr lang="en-US" altLang="ja-JP" dirty="0"/>
              <a:t> </a:t>
            </a:r>
            <a:r>
              <a:rPr lang="en-US" altLang="ja-JP" dirty="0" smtClean="0"/>
              <a:t>online </a:t>
            </a:r>
            <a:r>
              <a:rPr lang="en-US" altLang="ja-JP" dirty="0"/>
              <a:t>processing</a:t>
            </a:r>
          </a:p>
          <a:p>
            <a:pPr lvl="2"/>
            <a:r>
              <a:rPr lang="en-US" altLang="ja-JP" dirty="0"/>
              <a:t>clustering </a:t>
            </a:r>
            <a:r>
              <a:rPr lang="en-US" altLang="ja-JP" dirty="0" smtClean="0"/>
              <a:t>(large </a:t>
            </a:r>
            <a:r>
              <a:rPr lang="en-US" altLang="ja-JP" b="1" dirty="0" smtClean="0">
                <a:solidFill>
                  <a:srgbClr val="FF0000"/>
                </a:solidFill>
              </a:rPr>
              <a:t>FPGA</a:t>
            </a:r>
            <a:r>
              <a:rPr lang="en-US" altLang="ja-JP" dirty="0" smtClean="0"/>
              <a:t>), tracking (commercial </a:t>
            </a:r>
            <a:r>
              <a:rPr lang="en-US" altLang="ja-JP" b="1" dirty="0" smtClean="0">
                <a:solidFill>
                  <a:srgbClr val="FF0000"/>
                </a:solidFill>
              </a:rPr>
              <a:t>GPU</a:t>
            </a:r>
            <a:r>
              <a:rPr lang="en-US" altLang="ja-JP" dirty="0"/>
              <a:t>)</a:t>
            </a:r>
          </a:p>
          <a:p>
            <a:pPr lvl="1"/>
            <a:r>
              <a:rPr kumimoji="1" lang="en-US" altLang="ja-JP" dirty="0" smtClean="0"/>
              <a:t>deploy ~350 for TPC (~6M CHF project)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94" y="133102"/>
            <a:ext cx="5080545" cy="66466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94" y="4073056"/>
            <a:ext cx="5792219" cy="2622963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TM02892315[[fn=ウィスプ]]</Template>
  <TotalTime>11021</TotalTime>
  <Words>1814</Words>
  <Application>Microsoft Office PowerPoint</Application>
  <PresentationFormat>ワイド画面</PresentationFormat>
  <Paragraphs>413</Paragraphs>
  <Slides>31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7" baseType="lpstr">
      <vt:lpstr>Arial-BoldMT</vt:lpstr>
      <vt:lpstr>ArialMT</vt:lpstr>
      <vt:lpstr>Helvetica Neue</vt:lpstr>
      <vt:lpstr>LiberationSans</vt:lpstr>
      <vt:lpstr>ＭＳ Ｐゴシック</vt:lpstr>
      <vt:lpstr>游ゴシック</vt:lpstr>
      <vt:lpstr>游ゴシック Light</vt:lpstr>
      <vt:lpstr>Arial</vt:lpstr>
      <vt:lpstr>Arial</vt:lpstr>
      <vt:lpstr>Calibri</vt:lpstr>
      <vt:lpstr>Calibri Light</vt:lpstr>
      <vt:lpstr>Cambria Math</vt:lpstr>
      <vt:lpstr>Symbol</vt:lpstr>
      <vt:lpstr>Wingdings</vt:lpstr>
      <vt:lpstr>Wingdings 2</vt:lpstr>
      <vt:lpstr>HDOfficeLightV0</vt:lpstr>
      <vt:lpstr>LHC-ALICEにおけるエキゾチック系探索の現状と今後の可能性</vt:lpstr>
      <vt:lpstr>ALICE@LHC upgrades for Run3</vt:lpstr>
      <vt:lpstr>LHC long term plan</vt:lpstr>
      <vt:lpstr>Inner Tracking System</vt:lpstr>
      <vt:lpstr>MFT as a new detector</vt:lpstr>
      <vt:lpstr>TPC Upgrade</vt:lpstr>
      <vt:lpstr>TPC Upgrade (cont.)</vt:lpstr>
      <vt:lpstr>Data taking upgrade without hardware trigger</vt:lpstr>
      <vt:lpstr>ALICE readout system</vt:lpstr>
      <vt:lpstr>Conclusive table of performance of upgraded ALICE</vt:lpstr>
      <vt:lpstr>Roadmap</vt:lpstr>
      <vt:lpstr>Light nuclei, anti-nuclei (performance check)</vt:lpstr>
      <vt:lpstr>Space-time evolution in heavy ion collisions</vt:lpstr>
      <vt:lpstr>Chemical freeze-out hypothesis</vt:lpstr>
      <vt:lpstr>Hadron yields and chemical freeze-out</vt:lpstr>
      <vt:lpstr>Thermal model at 156 MeV predicts yields well</vt:lpstr>
      <vt:lpstr>Hadron yields vs. mass</vt:lpstr>
      <vt:lpstr>Expected yields for di-baryons</vt:lpstr>
      <vt:lpstr>Expected yield</vt:lpstr>
      <vt:lpstr>Methods for searching exotica in ALICE</vt:lpstr>
      <vt:lpstr>Multistrange baryons</vt:lpstr>
      <vt:lpstr>Hypertriton, anti-hypertriton</vt:lpstr>
      <vt:lpstr>Dibaryon: direct search</vt:lpstr>
      <vt:lpstr>Dibaryon: direct search</vt:lpstr>
      <vt:lpstr>LL Correlation in pp &amp; pPb (femtoscopy)</vt:lpstr>
      <vt:lpstr>LL Correlation in pp &amp; pPb (femtoscopy) cont.</vt:lpstr>
      <vt:lpstr> Ξ, Ω dibaryon and further exotica</vt:lpstr>
      <vt:lpstr>pΞcorrelation in p-Pb</vt:lpstr>
      <vt:lpstr>pΩ correlation</vt:lpstr>
      <vt:lpstr>charmed baryon?</vt:lpstr>
      <vt:lpstr>Summary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 Run3+Run4 における物理測定パフォーマンス</dc:title>
  <dc:creator>Ken Oyama</dc:creator>
  <cp:lastModifiedBy>Oyama Ken</cp:lastModifiedBy>
  <cp:revision>405</cp:revision>
  <dcterms:created xsi:type="dcterms:W3CDTF">2018-08-13T05:14:29Z</dcterms:created>
  <dcterms:modified xsi:type="dcterms:W3CDTF">2019-08-08T08:16:15Z</dcterms:modified>
</cp:coreProperties>
</file>